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57" r:id="rId2"/>
    <p:sldId id="256" r:id="rId3"/>
    <p:sldId id="285" r:id="rId4"/>
    <p:sldId id="262" r:id="rId5"/>
    <p:sldId id="259" r:id="rId6"/>
    <p:sldId id="291" r:id="rId7"/>
    <p:sldId id="260" r:id="rId8"/>
    <p:sldId id="286" r:id="rId9"/>
    <p:sldId id="292" r:id="rId10"/>
    <p:sldId id="267" r:id="rId11"/>
    <p:sldId id="261" r:id="rId12"/>
    <p:sldId id="279" r:id="rId13"/>
    <p:sldId id="277" r:id="rId14"/>
    <p:sldId id="280" r:id="rId15"/>
    <p:sldId id="271" r:id="rId16"/>
    <p:sldId id="283" r:id="rId17"/>
    <p:sldId id="293" r:id="rId18"/>
    <p:sldId id="294" r:id="rId19"/>
    <p:sldId id="295" r:id="rId20"/>
    <p:sldId id="284" r:id="rId21"/>
    <p:sldId id="296" r:id="rId22"/>
    <p:sldId id="298" r:id="rId23"/>
    <p:sldId id="299" r:id="rId24"/>
    <p:sldId id="273" r:id="rId25"/>
    <p:sldId id="274" r:id="rId26"/>
    <p:sldId id="275" r:id="rId27"/>
    <p:sldId id="276" r:id="rId28"/>
    <p:sldId id="278" r:id="rId29"/>
    <p:sldId id="287" r:id="rId30"/>
    <p:sldId id="289" r:id="rId31"/>
    <p:sldId id="290" r:id="rId32"/>
  </p:sldIdLst>
  <p:sldSz cx="27432000" cy="6858000"/>
  <p:notesSz cx="6858000" cy="9144000"/>
  <p:embeddedFontLst>
    <p:embeddedFont>
      <p:font typeface="Calibri" pitchFamily="34" charset="0"/>
      <p:regular r:id="rId34"/>
      <p:bold r:id="rId35"/>
      <p:italic r:id="rId36"/>
      <p:boldItalic r:id="rId37"/>
    </p:embeddedFont>
    <p:embeddedFont>
      <p:font typeface="SimSun" pitchFamily="2" charset="-12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C0D9"/>
    <a:srgbClr val="A6A6A6"/>
    <a:srgbClr val="000000"/>
    <a:srgbClr val="FFFFFF"/>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99" autoAdjust="0"/>
    <p:restoredTop sz="86830" autoAdjust="0"/>
  </p:normalViewPr>
  <p:slideViewPr>
    <p:cSldViewPr>
      <p:cViewPr varScale="1">
        <p:scale>
          <a:sx n="38" d="100"/>
          <a:sy n="38" d="100"/>
        </p:scale>
        <p:origin x="-126" y="-1236"/>
      </p:cViewPr>
      <p:guideLst>
        <p:guide orient="horz" pos="216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Sheet1!$M$25</c:f>
              <c:strCache>
                <c:ptCount val="1"/>
                <c:pt idx="0">
                  <c:v>June</c:v>
                </c:pt>
              </c:strCache>
            </c:strRef>
          </c:tx>
          <c:xVal>
            <c:numRef>
              <c:f>Sheet1!$L$26:$L$33</c:f>
              <c:numCache>
                <c:formatCode>General</c:formatCode>
                <c:ptCount val="8"/>
                <c:pt idx="0">
                  <c:v>11</c:v>
                </c:pt>
                <c:pt idx="1">
                  <c:v>12</c:v>
                </c:pt>
                <c:pt idx="2">
                  <c:v>13</c:v>
                </c:pt>
                <c:pt idx="3">
                  <c:v>14</c:v>
                </c:pt>
                <c:pt idx="4">
                  <c:v>15</c:v>
                </c:pt>
                <c:pt idx="5">
                  <c:v>16</c:v>
                </c:pt>
                <c:pt idx="6">
                  <c:v>17</c:v>
                </c:pt>
                <c:pt idx="7">
                  <c:v>18</c:v>
                </c:pt>
              </c:numCache>
            </c:numRef>
          </c:xVal>
          <c:yVal>
            <c:numRef>
              <c:f>Sheet1!$M$26:$M$33</c:f>
              <c:numCache>
                <c:formatCode>General</c:formatCode>
                <c:ptCount val="8"/>
                <c:pt idx="0">
                  <c:v>278</c:v>
                </c:pt>
                <c:pt idx="1">
                  <c:v>260</c:v>
                </c:pt>
                <c:pt idx="2">
                  <c:v>256</c:v>
                </c:pt>
                <c:pt idx="3">
                  <c:v>200</c:v>
                </c:pt>
                <c:pt idx="4">
                  <c:v>295</c:v>
                </c:pt>
                <c:pt idx="5">
                  <c:v>345</c:v>
                </c:pt>
                <c:pt idx="6">
                  <c:v>364</c:v>
                </c:pt>
                <c:pt idx="7">
                  <c:v>56</c:v>
                </c:pt>
              </c:numCache>
            </c:numRef>
          </c:yVal>
          <c:smooth val="1"/>
        </c:ser>
        <c:ser>
          <c:idx val="1"/>
          <c:order val="1"/>
          <c:tx>
            <c:strRef>
              <c:f>Sheet1!$N$25</c:f>
              <c:strCache>
                <c:ptCount val="1"/>
                <c:pt idx="0">
                  <c:v>September</c:v>
                </c:pt>
              </c:strCache>
            </c:strRef>
          </c:tx>
          <c:xVal>
            <c:numRef>
              <c:f>Sheet1!$L$26:$L$33</c:f>
              <c:numCache>
                <c:formatCode>General</c:formatCode>
                <c:ptCount val="8"/>
                <c:pt idx="0">
                  <c:v>11</c:v>
                </c:pt>
                <c:pt idx="1">
                  <c:v>12</c:v>
                </c:pt>
                <c:pt idx="2">
                  <c:v>13</c:v>
                </c:pt>
                <c:pt idx="3">
                  <c:v>14</c:v>
                </c:pt>
                <c:pt idx="4">
                  <c:v>15</c:v>
                </c:pt>
                <c:pt idx="5">
                  <c:v>16</c:v>
                </c:pt>
                <c:pt idx="6">
                  <c:v>17</c:v>
                </c:pt>
                <c:pt idx="7">
                  <c:v>18</c:v>
                </c:pt>
              </c:numCache>
            </c:numRef>
          </c:xVal>
          <c:yVal>
            <c:numRef>
              <c:f>Sheet1!$N$26:$N$33</c:f>
              <c:numCache>
                <c:formatCode>General</c:formatCode>
                <c:ptCount val="8"/>
                <c:pt idx="0">
                  <c:v>210</c:v>
                </c:pt>
                <c:pt idx="1">
                  <c:v>184</c:v>
                </c:pt>
                <c:pt idx="2">
                  <c:v>165</c:v>
                </c:pt>
                <c:pt idx="3">
                  <c:v>160</c:v>
                </c:pt>
                <c:pt idx="4">
                  <c:v>142</c:v>
                </c:pt>
                <c:pt idx="5">
                  <c:v>59</c:v>
                </c:pt>
                <c:pt idx="6">
                  <c:v>20</c:v>
                </c:pt>
                <c:pt idx="7">
                  <c:v>0</c:v>
                </c:pt>
              </c:numCache>
            </c:numRef>
          </c:yVal>
          <c:smooth val="1"/>
        </c:ser>
        <c:ser>
          <c:idx val="2"/>
          <c:order val="2"/>
          <c:tx>
            <c:strRef>
              <c:f>Sheet1!$O$25</c:f>
              <c:strCache>
                <c:ptCount val="1"/>
                <c:pt idx="0">
                  <c:v>December</c:v>
                </c:pt>
              </c:strCache>
            </c:strRef>
          </c:tx>
          <c:xVal>
            <c:numRef>
              <c:f>Sheet1!$L$26:$L$33</c:f>
              <c:numCache>
                <c:formatCode>General</c:formatCode>
                <c:ptCount val="8"/>
                <c:pt idx="0">
                  <c:v>11</c:v>
                </c:pt>
                <c:pt idx="1">
                  <c:v>12</c:v>
                </c:pt>
                <c:pt idx="2">
                  <c:v>13</c:v>
                </c:pt>
                <c:pt idx="3">
                  <c:v>14</c:v>
                </c:pt>
                <c:pt idx="4">
                  <c:v>15</c:v>
                </c:pt>
                <c:pt idx="5">
                  <c:v>16</c:v>
                </c:pt>
                <c:pt idx="6">
                  <c:v>17</c:v>
                </c:pt>
                <c:pt idx="7">
                  <c:v>18</c:v>
                </c:pt>
              </c:numCache>
            </c:numRef>
          </c:xVal>
          <c:yVal>
            <c:numRef>
              <c:f>Sheet1!$O$26:$O$33</c:f>
              <c:numCache>
                <c:formatCode>General</c:formatCode>
                <c:ptCount val="8"/>
                <c:pt idx="0">
                  <c:v>144</c:v>
                </c:pt>
                <c:pt idx="1">
                  <c:v>146</c:v>
                </c:pt>
                <c:pt idx="2">
                  <c:v>147</c:v>
                </c:pt>
                <c:pt idx="3">
                  <c:v>148</c:v>
                </c:pt>
                <c:pt idx="4">
                  <c:v>141</c:v>
                </c:pt>
                <c:pt idx="5">
                  <c:v>137</c:v>
                </c:pt>
                <c:pt idx="6">
                  <c:v>135</c:v>
                </c:pt>
                <c:pt idx="7">
                  <c:v>0</c:v>
                </c:pt>
              </c:numCache>
            </c:numRef>
          </c:yVal>
          <c:smooth val="1"/>
        </c:ser>
        <c:dLbls>
          <c:showLegendKey val="0"/>
          <c:showVal val="0"/>
          <c:showCatName val="0"/>
          <c:showSerName val="0"/>
          <c:showPercent val="0"/>
          <c:showBubbleSize val="0"/>
        </c:dLbls>
        <c:axId val="33986752"/>
        <c:axId val="33987904"/>
      </c:scatterChart>
      <c:valAx>
        <c:axId val="33986752"/>
        <c:scaling>
          <c:orientation val="minMax"/>
          <c:max val="18"/>
          <c:min val="11"/>
        </c:scaling>
        <c:delete val="0"/>
        <c:axPos val="b"/>
        <c:numFmt formatCode="[$-409]h\ AM/PM;@" sourceLinked="0"/>
        <c:majorTickMark val="in"/>
        <c:minorTickMark val="none"/>
        <c:tickLblPos val="nextTo"/>
        <c:txPr>
          <a:bodyPr rot="0" vert="horz" anchor="ctr" anchorCtr="0"/>
          <a:lstStyle/>
          <a:p>
            <a:pPr>
              <a:defRPr sz="2000">
                <a:solidFill>
                  <a:schemeClr val="tx1"/>
                </a:solidFill>
                <a:latin typeface="Myriad Pro Cond" pitchFamily="34" charset="0"/>
              </a:defRPr>
            </a:pPr>
            <a:endParaRPr lang="en-US"/>
          </a:p>
        </c:txPr>
        <c:crossAx val="33987904"/>
        <c:crosses val="autoZero"/>
        <c:crossBetween val="midCat"/>
        <c:majorUnit val="1"/>
      </c:valAx>
      <c:valAx>
        <c:axId val="33987904"/>
        <c:scaling>
          <c:orientation val="minMax"/>
        </c:scaling>
        <c:delete val="0"/>
        <c:axPos val="l"/>
        <c:majorGridlines/>
        <c:title>
          <c:tx>
            <c:rich>
              <a:bodyPr rot="-5400000" vert="horz"/>
              <a:lstStyle/>
              <a:p>
                <a:pPr>
                  <a:defRPr sz="2400">
                    <a:latin typeface="Myriad Pro Cond" pitchFamily="34" charset="0"/>
                  </a:defRPr>
                </a:pPr>
                <a:r>
                  <a:rPr lang="en-US" sz="2400" b="0" dirty="0" smtClean="0">
                    <a:latin typeface="Myriad Pro Cond" pitchFamily="34" charset="0"/>
                  </a:rPr>
                  <a:t>Average Illuminance </a:t>
                </a:r>
                <a:r>
                  <a:rPr lang="en-US" sz="2400" b="0" dirty="0">
                    <a:latin typeface="Myriad Pro Cond" pitchFamily="34" charset="0"/>
                  </a:rPr>
                  <a:t>(lux)</a:t>
                </a:r>
              </a:p>
            </c:rich>
          </c:tx>
          <c:layout/>
          <c:overlay val="0"/>
        </c:title>
        <c:numFmt formatCode="General" sourceLinked="1"/>
        <c:majorTickMark val="out"/>
        <c:minorTickMark val="none"/>
        <c:tickLblPos val="nextTo"/>
        <c:txPr>
          <a:bodyPr/>
          <a:lstStyle/>
          <a:p>
            <a:pPr>
              <a:defRPr sz="2000">
                <a:latin typeface="Myriad Pro Cond" pitchFamily="34" charset="0"/>
              </a:defRPr>
            </a:pPr>
            <a:endParaRPr lang="en-US"/>
          </a:p>
        </c:txPr>
        <c:crossAx val="33986752"/>
        <c:crosses val="autoZero"/>
        <c:crossBetween val="midCat"/>
      </c:valAx>
      <c:spPr>
        <a:solidFill>
          <a:schemeClr val="tx1"/>
        </a:solidFill>
      </c:spPr>
    </c:plotArea>
    <c:legend>
      <c:legendPos val="r"/>
      <c:layout/>
      <c:overlay val="0"/>
      <c:txPr>
        <a:bodyPr/>
        <a:lstStyle/>
        <a:p>
          <a:pPr>
            <a:defRPr sz="2000">
              <a:latin typeface="Myriad Pro Cond" pitchFamily="34" charset="0"/>
            </a:defRPr>
          </a:pPr>
          <a:endParaRPr lang="en-US"/>
        </a:p>
      </c:txPr>
    </c:legend>
    <c:plotVisOnly val="1"/>
    <c:dispBlanksAs val="gap"/>
    <c:showDLblsOverMax val="0"/>
  </c:chart>
  <c:spPr>
    <a:solidFill>
      <a:schemeClr val="tx1"/>
    </a:solidFill>
  </c:spPr>
  <c:txPr>
    <a:bodyPr/>
    <a:lstStyle/>
    <a:p>
      <a:pPr>
        <a:defRPr>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bg1">
                <a:lumMod val="85000"/>
              </a:schemeClr>
            </a:solidFill>
          </c:spPr>
          <c:invertIfNegative val="0"/>
          <c:dLbls>
            <c:txPr>
              <a:bodyPr/>
              <a:lstStyle/>
              <a:p>
                <a:pPr>
                  <a:defRPr sz="2000">
                    <a:latin typeface="Myriad Pro Cond" pitchFamily="34" charset="0"/>
                  </a:defRPr>
                </a:pPr>
                <a:endParaRPr lang="en-US"/>
              </a:p>
            </c:txPr>
            <c:showLegendKey val="0"/>
            <c:showVal val="1"/>
            <c:showCatName val="0"/>
            <c:showSerName val="0"/>
            <c:showPercent val="0"/>
            <c:showBubbleSize val="0"/>
            <c:showLeaderLines val="0"/>
          </c:dLbls>
          <c:cat>
            <c:strRef>
              <c:f>Sheet1!$A$1:$A$2</c:f>
              <c:strCache>
                <c:ptCount val="2"/>
                <c:pt idx="0">
                  <c:v>Base load</c:v>
                </c:pt>
                <c:pt idx="1">
                  <c:v>Load with Daylighting</c:v>
                </c:pt>
              </c:strCache>
            </c:strRef>
          </c:cat>
          <c:val>
            <c:numRef>
              <c:f>Sheet1!$B$1:$B$2</c:f>
              <c:numCache>
                <c:formatCode>General</c:formatCode>
                <c:ptCount val="2"/>
                <c:pt idx="0">
                  <c:v>12264</c:v>
                </c:pt>
                <c:pt idx="1">
                  <c:v>1760</c:v>
                </c:pt>
              </c:numCache>
            </c:numRef>
          </c:val>
        </c:ser>
        <c:dLbls>
          <c:showLegendKey val="0"/>
          <c:showVal val="0"/>
          <c:showCatName val="0"/>
          <c:showSerName val="0"/>
          <c:showPercent val="0"/>
          <c:showBubbleSize val="0"/>
        </c:dLbls>
        <c:gapWidth val="150"/>
        <c:axId val="77218816"/>
        <c:axId val="33982720"/>
      </c:barChart>
      <c:catAx>
        <c:axId val="77218816"/>
        <c:scaling>
          <c:orientation val="minMax"/>
        </c:scaling>
        <c:delete val="0"/>
        <c:axPos val="b"/>
        <c:majorTickMark val="out"/>
        <c:minorTickMark val="none"/>
        <c:tickLblPos val="nextTo"/>
        <c:txPr>
          <a:bodyPr/>
          <a:lstStyle/>
          <a:p>
            <a:pPr>
              <a:defRPr sz="2400">
                <a:latin typeface="Myriad Pro Cond" pitchFamily="34" charset="0"/>
              </a:defRPr>
            </a:pPr>
            <a:endParaRPr lang="en-US"/>
          </a:p>
        </c:txPr>
        <c:crossAx val="33982720"/>
        <c:crosses val="autoZero"/>
        <c:auto val="1"/>
        <c:lblAlgn val="ctr"/>
        <c:lblOffset val="100"/>
        <c:noMultiLvlLbl val="0"/>
      </c:catAx>
      <c:valAx>
        <c:axId val="33982720"/>
        <c:scaling>
          <c:orientation val="minMax"/>
        </c:scaling>
        <c:delete val="0"/>
        <c:axPos val="l"/>
        <c:majorGridlines/>
        <c:title>
          <c:tx>
            <c:rich>
              <a:bodyPr rot="-5400000" vert="horz"/>
              <a:lstStyle/>
              <a:p>
                <a:pPr>
                  <a:defRPr sz="2400" b="0">
                    <a:latin typeface="Myriad Pro Cond" pitchFamily="34" charset="0"/>
                  </a:defRPr>
                </a:pPr>
                <a:r>
                  <a:rPr lang="en-US" sz="2400" b="0">
                    <a:latin typeface="Myriad Pro Cond" pitchFamily="34" charset="0"/>
                  </a:rPr>
                  <a:t>Annual Energy (kWh)</a:t>
                </a:r>
              </a:p>
            </c:rich>
          </c:tx>
          <c:layout/>
          <c:overlay val="0"/>
        </c:title>
        <c:numFmt formatCode="General" sourceLinked="1"/>
        <c:majorTickMark val="out"/>
        <c:minorTickMark val="none"/>
        <c:tickLblPos val="nextTo"/>
        <c:txPr>
          <a:bodyPr/>
          <a:lstStyle/>
          <a:p>
            <a:pPr>
              <a:defRPr sz="2000">
                <a:latin typeface="Myriad Pro Cond" pitchFamily="34" charset="0"/>
              </a:defRPr>
            </a:pPr>
            <a:endParaRPr lang="en-US"/>
          </a:p>
        </c:txPr>
        <c:crossAx val="77218816"/>
        <c:crosses val="autoZero"/>
        <c:crossBetween val="between"/>
      </c:valAx>
      <c:spPr>
        <a:solidFill>
          <a:schemeClr val="tx1"/>
        </a:solidFill>
      </c:spPr>
    </c:plotArea>
    <c:plotVisOnly val="1"/>
    <c:dispBlanksAs val="gap"/>
    <c:showDLblsOverMax val="0"/>
  </c:chart>
  <c:spPr>
    <a:solidFill>
      <a:schemeClr val="tx1"/>
    </a:solidFill>
  </c:spPr>
  <c:txPr>
    <a:bodyPr/>
    <a:lstStyle/>
    <a:p>
      <a:pPr>
        <a:defRPr>
          <a:solidFill>
            <a:schemeClr val="bg1"/>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65FA5-5BC9-4642-8D7F-4D363586B6E1}" type="datetimeFigureOut">
              <a:rPr lang="en-US" smtClean="0"/>
              <a:t>4/26/2013</a:t>
            </a:fld>
            <a:endParaRPr lang="en-US"/>
          </a:p>
        </p:txBody>
      </p:sp>
      <p:sp>
        <p:nvSpPr>
          <p:cNvPr id="4" name="Slide Image Placeholder 3"/>
          <p:cNvSpPr>
            <a:spLocks noGrp="1" noRot="1" noChangeAspect="1"/>
          </p:cNvSpPr>
          <p:nvPr>
            <p:ph type="sldImg" idx="2"/>
          </p:nvPr>
        </p:nvSpPr>
        <p:spPr>
          <a:xfrm>
            <a:off x="-3429000" y="685800"/>
            <a:ext cx="1371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58B06-88A6-4B04-A7AC-C29EB477E150}" type="slidenum">
              <a:rPr lang="en-US" smtClean="0"/>
              <a:t>‹#›</a:t>
            </a:fld>
            <a:endParaRPr lang="en-US"/>
          </a:p>
        </p:txBody>
      </p:sp>
    </p:spTree>
    <p:extLst>
      <p:ext uri="{BB962C8B-B14F-4D97-AF65-F5344CB8AC3E}">
        <p14:creationId xmlns:p14="http://schemas.microsoft.com/office/powerpoint/2010/main" val="209020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11</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21</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22</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23</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24</a:t>
            </a:fld>
            <a:endParaRPr lang="en-US"/>
          </a:p>
        </p:txBody>
      </p:sp>
    </p:spTree>
    <p:extLst>
      <p:ext uri="{BB962C8B-B14F-4D97-AF65-F5344CB8AC3E}">
        <p14:creationId xmlns:p14="http://schemas.microsoft.com/office/powerpoint/2010/main" val="20553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29</a:t>
            </a:fld>
            <a:endParaRPr lang="en-US"/>
          </a:p>
        </p:txBody>
      </p:sp>
    </p:spTree>
    <p:extLst>
      <p:ext uri="{BB962C8B-B14F-4D97-AF65-F5344CB8AC3E}">
        <p14:creationId xmlns:p14="http://schemas.microsoft.com/office/powerpoint/2010/main" val="2304986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30</a:t>
            </a:fld>
            <a:endParaRPr lang="en-US"/>
          </a:p>
        </p:txBody>
      </p:sp>
    </p:spTree>
    <p:extLst>
      <p:ext uri="{BB962C8B-B14F-4D97-AF65-F5344CB8AC3E}">
        <p14:creationId xmlns:p14="http://schemas.microsoft.com/office/powerpoint/2010/main" val="230498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31</a:t>
            </a:fld>
            <a:endParaRPr lang="en-US"/>
          </a:p>
        </p:txBody>
      </p:sp>
    </p:spTree>
    <p:extLst>
      <p:ext uri="{BB962C8B-B14F-4D97-AF65-F5344CB8AC3E}">
        <p14:creationId xmlns:p14="http://schemas.microsoft.com/office/powerpoint/2010/main" val="230498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12</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13</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lighting redesign for the building façade is thoroughly investigated before implementation. Situated in the city that never sleeps where extravagant lighting is everywhere, the Houston Museum’s light design has a more elegant and subtle take that is oriented toward the public experiences. The overall goal of engaging the people through an element of construction that is not touchable is achieved. The central idea of “people, building, city – in that order” presents itself through the lighting design.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design approach was realized through different lighting element. The activation of the north façade is through the silhouette produced by the interior light and the surrounding lighting with the city as the back drop. Not only were the cream-color façade plates able to catch the natural light, they were perfect mirror of what’s going on around the Houston. Thus the building will reflect a decent amount of light from other buildings around.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south façade was lit with the emphasis of human scale. Instead of using large luminaires and lighting design that focus on the form of large units that removed life from the streets, more intimate luminaires were implemented. Additionally, to blend into the surrounding, the lighting design is subtle and simple.  The outset goals were achieved. Additionally, the </a:t>
            </a:r>
            <a:r>
              <a:rPr lang="en-US" sz="1200" kern="1200" dirty="0" err="1" smtClean="0">
                <a:solidFill>
                  <a:schemeClr val="tx1"/>
                </a:solidFill>
                <a:effectLst/>
                <a:latin typeface="+mn-lt"/>
                <a:ea typeface="+mn-ea"/>
                <a:cs typeface="+mn-cs"/>
              </a:rPr>
              <a:t>illuminance</a:t>
            </a:r>
            <a:r>
              <a:rPr lang="en-US" sz="1200" kern="1200" dirty="0" smtClean="0">
                <a:solidFill>
                  <a:schemeClr val="tx1"/>
                </a:solidFill>
                <a:effectLst/>
                <a:latin typeface="+mn-lt"/>
                <a:ea typeface="+mn-ea"/>
                <a:cs typeface="+mn-cs"/>
              </a:rPr>
              <a:t> levels meet those specified in the IESNA handbook. </a:t>
            </a:r>
            <a:endParaRPr lang="en-US" dirty="0">
              <a:effectLst/>
            </a:endParaRPr>
          </a:p>
        </p:txBody>
      </p:sp>
      <p:sp>
        <p:nvSpPr>
          <p:cNvPr id="4" name="Slide Number Placeholder 3"/>
          <p:cNvSpPr>
            <a:spLocks noGrp="1"/>
          </p:cNvSpPr>
          <p:nvPr>
            <p:ph type="sldNum" sz="quarter" idx="10"/>
          </p:nvPr>
        </p:nvSpPr>
        <p:spPr/>
        <p:txBody>
          <a:bodyPr/>
          <a:lstStyle/>
          <a:p>
            <a:fld id="{67258B06-88A6-4B04-A7AC-C29EB477E150}" type="slidenum">
              <a:rPr lang="en-US" smtClean="0"/>
              <a:t>14</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16</a:t>
            </a:fld>
            <a:endParaRPr lang="en-US"/>
          </a:p>
        </p:txBody>
      </p:sp>
    </p:spTree>
    <p:extLst>
      <p:ext uri="{BB962C8B-B14F-4D97-AF65-F5344CB8AC3E}">
        <p14:creationId xmlns:p14="http://schemas.microsoft.com/office/powerpoint/2010/main" val="104743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black box theater located on the third floor is designed to be used for multi-media presentations, motion picture films, lectures, podium discussions, performances, screening of new artwork, and it can also be rented for outside parties.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lighting design in this space explores the idea of coverage vs. flexibility. For the extreme variable purpose and activities that will be going on in this room, a very flexible lighting system can be essential. However exactly how flexible does the system needs is raised, can coverage give you flexibility without over complicate the system. Another important consideration for the space is unlike any other spaces in the building, theater is a place where people will most likely need to wait for the show to start and observe the architecture not necessarily intentionally. So simplicity needs to be fused with drama. The concept offers a great opportunity for the lighting design to shine, to tap the underlying architectural features and at the same time, not losing touch to the museum, to its neighborhood, and to the melancholic, unruly beauty of the high line. To ensure the coverage, adjustable mono-points are recessed into the ceiling. A track system inspired by the rail tracks and the patterns of railroad switch is proposed. The track is to provide spotlighting possibilities of the space. </a:t>
            </a: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17</a:t>
            </a:fld>
            <a:endParaRPr lang="en-US"/>
          </a:p>
        </p:txBody>
      </p:sp>
    </p:spTree>
    <p:extLst>
      <p:ext uri="{BB962C8B-B14F-4D97-AF65-F5344CB8AC3E}">
        <p14:creationId xmlns:p14="http://schemas.microsoft.com/office/powerpoint/2010/main" val="367869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itchFamily="34" charset="0"/>
              </a:rPr>
              <a:t>Will coverage provide flexibility?</a:t>
            </a: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18</a:t>
            </a:fld>
            <a:endParaRPr lang="en-US"/>
          </a:p>
        </p:txBody>
      </p:sp>
    </p:spTree>
    <p:extLst>
      <p:ext uri="{BB962C8B-B14F-4D97-AF65-F5344CB8AC3E}">
        <p14:creationId xmlns:p14="http://schemas.microsoft.com/office/powerpoint/2010/main" val="367869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itchFamily="34" charset="0"/>
              </a:rPr>
              <a:t>Will coverage provide flexibility?</a:t>
            </a: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19</a:t>
            </a:fld>
            <a:endParaRPr lang="en-US"/>
          </a:p>
        </p:txBody>
      </p:sp>
    </p:spTree>
    <p:extLst>
      <p:ext uri="{BB962C8B-B14F-4D97-AF65-F5344CB8AC3E}">
        <p14:creationId xmlns:p14="http://schemas.microsoft.com/office/powerpoint/2010/main" val="367869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but not least social concept studied is mentioned in Jan </a:t>
            </a:r>
            <a:r>
              <a:rPr lang="en-US" sz="1200" kern="1200" dirty="0" err="1" smtClean="0">
                <a:solidFill>
                  <a:schemeClr val="tx1"/>
                </a:solidFill>
                <a:effectLst/>
                <a:latin typeface="+mn-lt"/>
                <a:ea typeface="+mn-ea"/>
                <a:cs typeface="+mn-cs"/>
              </a:rPr>
              <a:t>Gehl’s</a:t>
            </a:r>
            <a:r>
              <a:rPr lang="en-US" sz="1200" kern="1200" dirty="0" smtClean="0">
                <a:solidFill>
                  <a:schemeClr val="tx1"/>
                </a:solidFill>
                <a:effectLst/>
                <a:latin typeface="+mn-lt"/>
                <a:ea typeface="+mn-ea"/>
                <a:cs typeface="+mn-cs"/>
              </a:rPr>
              <a:t> book Cities for People, that the quality of a city space is directly related to its degree of concern for the human dimension.</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The social field of vision was investigated by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to study the relationship between the senses, communication and dimensions. According to </a:t>
            </a:r>
            <a:r>
              <a:rPr lang="en-US" sz="1200" kern="1200" dirty="0" err="1" smtClean="0">
                <a:solidFill>
                  <a:schemeClr val="tx1"/>
                </a:solidFill>
                <a:effectLst/>
                <a:latin typeface="+mn-lt"/>
                <a:ea typeface="+mn-ea"/>
                <a:cs typeface="+mn-cs"/>
              </a:rPr>
              <a:t>Gehl</a:t>
            </a:r>
            <a:r>
              <a:rPr lang="en-US" sz="1200" kern="1200" dirty="0" smtClean="0">
                <a:solidFill>
                  <a:schemeClr val="tx1"/>
                </a:solidFill>
                <a:effectLst/>
                <a:latin typeface="+mn-lt"/>
                <a:ea typeface="+mn-ea"/>
                <a:cs typeface="+mn-cs"/>
              </a:rPr>
              <a:t>, our sense of sight has adapted and developed to enable us to move linearly and horizontally at a walking. Earlier in our history it was important for walkers to be able to detect dangers and enemies lurking ahead, and on the path in front of them. It was also crucial to be able to keep an eye on what was happening on both sides of the path. As a result, our eyes can see clearly and precisely straight ahead and at a great distance. Furthermore, the rods and cones in the photoreceptor layer of the eye are organized primarily horizontally, enabling use to see movement further out in the field of vision, perpendicular to the walking direction. However, our downward and upward sight has developed very differently. Looking down where it is important to see what we are stepping on, we humans can see up to 70-80 degrees below the horizon. Upwards, where in the later phases of evolutionary history we had only few enemies to beware of, the angle of vision is limited to 50-55 degrees above the horizon. Our horizontal field of visions means that when we are walking along building facades, only the ground floors can offer us interest and intensity. If ground floor facades are rich in variation and detail, our city walks will be equally rich in experience.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Since our senses and locomotors apparatus has only a limited field of upward vision, this whole account of the horizontal sensory apparatus is the key to how we experience space, for example, how much of buildings pedestrians experience when walking along streets. In general, the upper floors of tall buildings can only be seen at a distance and never close up in the cityscape.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At eye level the scene comes alive with movement and color. While the designer sees the whole building – the clean verticals, the horizontals, the way corner turns, and so on. But the museum visitors may be quite unaware of such matters. He is more apt to be looking in the other direction: not up at other buildings, but at what is going on at eye level or his handling of space.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To create a close-up experience for the visitors, a lighting approach will need to bring all the senses to bear. Every effort is made to keep the dimensions and design of outdoor space in harmony with the human scale and comfortable perception range.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67258B06-88A6-4B04-A7AC-C29EB477E150}" type="slidenum">
              <a:rPr lang="en-US" smtClean="0"/>
              <a:t>20</a:t>
            </a:fld>
            <a:endParaRPr lang="en-US"/>
          </a:p>
        </p:txBody>
      </p:sp>
    </p:spTree>
    <p:extLst>
      <p:ext uri="{BB962C8B-B14F-4D97-AF65-F5344CB8AC3E}">
        <p14:creationId xmlns:p14="http://schemas.microsoft.com/office/powerpoint/2010/main" val="104743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130426"/>
            <a:ext cx="23317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3886200"/>
            <a:ext cx="19202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84A987-E460-4480-B7D6-878286FDFA1C}" type="datetimeFigureOut">
              <a:rPr lang="en-US" smtClean="0"/>
              <a:t>4/26/2013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420644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4A987-E460-4480-B7D6-878286FDFA1C}" type="datetimeFigureOut">
              <a:rPr lang="en-US" smtClean="0"/>
              <a:t>4/26/2013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15932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274639"/>
            <a:ext cx="18516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274639"/>
            <a:ext cx="5509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4A987-E460-4480-B7D6-878286FDFA1C}" type="datetimeFigureOut">
              <a:rPr lang="en-US" smtClean="0"/>
              <a:t>4/26/2013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95063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4A987-E460-4480-B7D6-878286FDFA1C}" type="datetimeFigureOut">
              <a:rPr lang="en-US" smtClean="0"/>
              <a:t>4/26/2013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344700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4406901"/>
            <a:ext cx="23317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2906713"/>
            <a:ext cx="23317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84A987-E460-4480-B7D6-878286FDFA1C}" type="datetimeFigureOut">
              <a:rPr lang="en-US" smtClean="0"/>
              <a:t>4/26/2013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207958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1600201"/>
            <a:ext cx="3680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1600201"/>
            <a:ext cx="3680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84A987-E460-4480-B7D6-878286FDFA1C}" type="datetimeFigureOut">
              <a:rPr lang="en-US" smtClean="0"/>
              <a:t>4/26/2013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3002871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24688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121205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121205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1535113"/>
            <a:ext cx="12125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935077" y="2174875"/>
            <a:ext cx="12125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84A987-E460-4480-B7D6-878286FDFA1C}" type="datetimeFigureOut">
              <a:rPr lang="en-US" smtClean="0"/>
              <a:t>4/26/2013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336003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84A987-E460-4480-B7D6-878286FDFA1C}" type="datetimeFigureOut">
              <a:rPr lang="en-US" smtClean="0"/>
              <a:t>4/26/2013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398441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4A987-E460-4480-B7D6-878286FDFA1C}" type="datetimeFigureOut">
              <a:rPr lang="en-US" smtClean="0"/>
              <a:t>4/26/2013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213600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273050"/>
            <a:ext cx="90249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0725150" y="273051"/>
            <a:ext cx="153352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1435101"/>
            <a:ext cx="90249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4A987-E460-4480-B7D6-878286FDFA1C}" type="datetimeFigureOut">
              <a:rPr lang="en-US" smtClean="0"/>
              <a:t>4/26/2013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260862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4800600"/>
            <a:ext cx="16459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376864" y="612775"/>
            <a:ext cx="16459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376864" y="5367338"/>
            <a:ext cx="16459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4A987-E460-4480-B7D6-878286FDFA1C}" type="datetimeFigureOut">
              <a:rPr lang="en-US" smtClean="0"/>
              <a:t>4/26/2013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313CC-68F7-478E-9080-78180BECFF7A}" type="slidenum">
              <a:rPr lang="en-US" smtClean="0"/>
              <a:t>‹#›</a:t>
            </a:fld>
            <a:endParaRPr lang="en-US"/>
          </a:p>
        </p:txBody>
      </p:sp>
    </p:spTree>
    <p:extLst>
      <p:ext uri="{BB962C8B-B14F-4D97-AF65-F5344CB8AC3E}">
        <p14:creationId xmlns:p14="http://schemas.microsoft.com/office/powerpoint/2010/main" val="83195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24688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1600201"/>
            <a:ext cx="24688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6356351"/>
            <a:ext cx="640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4A987-E460-4480-B7D6-878286FDFA1C}" type="datetimeFigureOut">
              <a:rPr lang="en-US" smtClean="0"/>
              <a:t>4/26/2013</a:t>
            </a:fld>
            <a:endParaRPr lang="en-US"/>
          </a:p>
        </p:txBody>
      </p:sp>
      <p:sp>
        <p:nvSpPr>
          <p:cNvPr id="5" name="Footer Placeholder 4"/>
          <p:cNvSpPr>
            <a:spLocks noGrp="1"/>
          </p:cNvSpPr>
          <p:nvPr>
            <p:ph type="ftr" sz="quarter" idx="3"/>
          </p:nvPr>
        </p:nvSpPr>
        <p:spPr>
          <a:xfrm>
            <a:off x="9372600" y="6356351"/>
            <a:ext cx="868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6356351"/>
            <a:ext cx="640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313CC-68F7-478E-9080-78180BECFF7A}" type="slidenum">
              <a:rPr lang="en-US" smtClean="0"/>
              <a:t>‹#›</a:t>
            </a:fld>
            <a:endParaRPr lang="en-US"/>
          </a:p>
        </p:txBody>
      </p:sp>
    </p:spTree>
    <p:extLst>
      <p:ext uri="{BB962C8B-B14F-4D97-AF65-F5344CB8AC3E}">
        <p14:creationId xmlns:p14="http://schemas.microsoft.com/office/powerpoint/2010/main" val="624187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5.jpeg"/><Relationship Id="rId3" Type="http://schemas.openxmlformats.org/officeDocument/2006/relationships/image" Target="../media/image37.jpeg"/><Relationship Id="rId7" Type="http://schemas.openxmlformats.org/officeDocument/2006/relationships/image" Target="../media/image41.PNG"/><Relationship Id="rId12" Type="http://schemas.microsoft.com/office/2007/relationships/hdphoto" Target="../media/hdphoto6.wdp"/><Relationship Id="rId2" Type="http://schemas.openxmlformats.org/officeDocument/2006/relationships/notesSlide" Target="../notesSlides/notesSlide8.xml"/><Relationship Id="rId16" Type="http://schemas.microsoft.com/office/2007/relationships/hdphoto" Target="../media/hdphoto8.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4.png"/><Relationship Id="rId5" Type="http://schemas.openxmlformats.org/officeDocument/2006/relationships/image" Target="../media/image40.jpeg"/><Relationship Id="rId15" Type="http://schemas.openxmlformats.org/officeDocument/2006/relationships/image" Target="../media/image46.jpeg"/><Relationship Id="rId10" Type="http://schemas.microsoft.com/office/2007/relationships/hdphoto" Target="../media/hdphoto5.wdp"/><Relationship Id="rId4" Type="http://schemas.openxmlformats.org/officeDocument/2006/relationships/image" Target="../media/image39.jpeg"/><Relationship Id="rId9" Type="http://schemas.openxmlformats.org/officeDocument/2006/relationships/image" Target="../media/image43.jpe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48.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3.emf"/><Relationship Id="rId4" Type="http://schemas.openxmlformats.org/officeDocument/2006/relationships/package" Target="../embeddings/Microsoft_Word_Document1.docx"/></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31680" y="2732089"/>
            <a:ext cx="8229600" cy="708025"/>
          </a:xfrm>
          <a:prstGeom prst="rect">
            <a:avLst/>
          </a:prstGeom>
          <a:noFill/>
        </p:spPr>
        <p:txBody>
          <a:bodyPr>
            <a:spAutoFit/>
          </a:bodyPr>
          <a:lstStyle/>
          <a:p>
            <a:pPr algn="ctr" fontAlgn="auto">
              <a:spcBef>
                <a:spcPts val="0"/>
              </a:spcBef>
              <a:spcAft>
                <a:spcPts val="0"/>
              </a:spcAft>
              <a:defRPr/>
            </a:pPr>
            <a:r>
              <a:rPr lang="en-US" sz="4000" dirty="0">
                <a:solidFill>
                  <a:schemeClr val="bg1">
                    <a:lumMod val="95000"/>
                  </a:schemeClr>
                </a:solidFill>
                <a:latin typeface="Myriad Pro Cond" pitchFamily="34" charset="0"/>
                <a:cs typeface="+mn-cs"/>
              </a:rPr>
              <a:t>the </a:t>
            </a:r>
            <a:r>
              <a:rPr lang="en-US" sz="4000" dirty="0">
                <a:solidFill>
                  <a:schemeClr val="bg1"/>
                </a:solidFill>
                <a:latin typeface="Myriad Pro Cond" pitchFamily="34" charset="0"/>
                <a:cs typeface="+mn-cs"/>
              </a:rPr>
              <a:t>Houston </a:t>
            </a:r>
            <a:r>
              <a:rPr lang="en-US" sz="4000" dirty="0">
                <a:solidFill>
                  <a:srgbClr val="05C0D9"/>
                </a:solidFill>
                <a:latin typeface="Myriad Pro Cond" pitchFamily="34" charset="0"/>
                <a:cs typeface="+mn-cs"/>
              </a:rPr>
              <a:t>Museum</a:t>
            </a:r>
            <a:r>
              <a:rPr lang="en-US" sz="4000" dirty="0">
                <a:solidFill>
                  <a:srgbClr val="00DED9"/>
                </a:solidFill>
                <a:latin typeface="Myriad Pro Cond" pitchFamily="34" charset="0"/>
                <a:cs typeface="+mn-cs"/>
              </a:rPr>
              <a:t> </a:t>
            </a:r>
            <a:r>
              <a:rPr lang="en-US" sz="4000" dirty="0">
                <a:solidFill>
                  <a:schemeClr val="bg1">
                    <a:lumMod val="95000"/>
                  </a:schemeClr>
                </a:solidFill>
                <a:latin typeface="Myriad Pro Cond" pitchFamily="34" charset="0"/>
                <a:cs typeface="+mn-cs"/>
              </a:rPr>
              <a:t>of American Art</a:t>
            </a:r>
          </a:p>
        </p:txBody>
      </p:sp>
      <p:sp>
        <p:nvSpPr>
          <p:cNvPr id="7" name="TextBox 6"/>
          <p:cNvSpPr txBox="1"/>
          <p:nvPr/>
        </p:nvSpPr>
        <p:spPr>
          <a:xfrm>
            <a:off x="10900886" y="3440114"/>
            <a:ext cx="5691187" cy="400110"/>
          </a:xfrm>
          <a:prstGeom prst="rect">
            <a:avLst/>
          </a:prstGeom>
          <a:noFill/>
        </p:spPr>
        <p:txBody>
          <a:bodyPr>
            <a:spAutoFit/>
          </a:bodyPr>
          <a:lstStyle/>
          <a:p>
            <a:pPr algn="ctr" fontAlgn="auto">
              <a:spcBef>
                <a:spcPts val="0"/>
              </a:spcBef>
              <a:spcAft>
                <a:spcPts val="0"/>
              </a:spcAft>
              <a:defRPr/>
            </a:pPr>
            <a:r>
              <a:rPr lang="en-US" sz="2000" dirty="0">
                <a:solidFill>
                  <a:schemeClr val="bg1"/>
                </a:solidFill>
                <a:latin typeface="Myriad Pro Cond" pitchFamily="34" charset="0"/>
                <a:cs typeface="+mn-cs"/>
              </a:rPr>
              <a:t>Chang</a:t>
            </a:r>
            <a:r>
              <a:rPr lang="en-US" sz="2000" dirty="0">
                <a:solidFill>
                  <a:schemeClr val="bg1">
                    <a:lumMod val="95000"/>
                  </a:schemeClr>
                </a:solidFill>
                <a:latin typeface="Myriad Pro Cond" pitchFamily="34" charset="0"/>
                <a:cs typeface="+mn-cs"/>
              </a:rPr>
              <a:t> Liu | </a:t>
            </a:r>
            <a:r>
              <a:rPr lang="en-US" sz="2000" dirty="0" smtClean="0">
                <a:solidFill>
                  <a:schemeClr val="bg1">
                    <a:lumMod val="95000"/>
                  </a:schemeClr>
                </a:solidFill>
                <a:latin typeface="Myriad Pro Cond" pitchFamily="34" charset="0"/>
                <a:cs typeface="+mn-cs"/>
              </a:rPr>
              <a:t>Lighting + </a:t>
            </a:r>
            <a:r>
              <a:rPr lang="en-US" sz="2000" dirty="0" smtClean="0">
                <a:solidFill>
                  <a:schemeClr val="bg1">
                    <a:lumMod val="95000"/>
                  </a:schemeClr>
                </a:solidFill>
                <a:latin typeface="Myriad Pro Cond" pitchFamily="34" charset="0"/>
              </a:rPr>
              <a:t>Electrical | Final Thesis Presentation</a:t>
            </a:r>
            <a:r>
              <a:rPr lang="en-US" sz="2000" dirty="0" smtClean="0">
                <a:solidFill>
                  <a:schemeClr val="bg1">
                    <a:lumMod val="95000"/>
                  </a:schemeClr>
                </a:solidFill>
                <a:latin typeface="Myriad Pro Cond" pitchFamily="34" charset="0"/>
                <a:cs typeface="+mn-cs"/>
              </a:rPr>
              <a:t>| 4.26. 2013</a:t>
            </a:r>
            <a:endParaRPr lang="en-US" sz="2000" dirty="0">
              <a:solidFill>
                <a:schemeClr val="bg1">
                  <a:lumMod val="95000"/>
                </a:schemeClr>
              </a:solidFill>
              <a:latin typeface="Myriad Pro Cond" pitchFamily="34" charset="0"/>
              <a:cs typeface="+mn-cs"/>
            </a:endParaRPr>
          </a:p>
        </p:txBody>
      </p:sp>
    </p:spTree>
    <p:extLst>
      <p:ext uri="{BB962C8B-B14F-4D97-AF65-F5344CB8AC3E}">
        <p14:creationId xmlns:p14="http://schemas.microsoft.com/office/powerpoint/2010/main" val="3817309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X:\ppt pic\section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7800" y="1224470"/>
            <a:ext cx="59991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p:cNvCxnSpPr/>
          <p:nvPr/>
        </p:nvCxnSpPr>
        <p:spPr>
          <a:xfrm>
            <a:off x="19812000" y="4729670"/>
            <a:ext cx="7239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0802600" y="3815270"/>
            <a:ext cx="1219200" cy="457200"/>
            <a:chOff x="20802600" y="3815270"/>
            <a:chExt cx="1219200" cy="457200"/>
          </a:xfrm>
        </p:grpSpPr>
        <p:sp>
          <p:nvSpPr>
            <p:cNvPr id="42" name="Rectangle 41"/>
            <p:cNvSpPr/>
            <p:nvPr/>
          </p:nvSpPr>
          <p:spPr>
            <a:xfrm>
              <a:off x="20802600" y="3815270"/>
              <a:ext cx="1219200" cy="457200"/>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TextBox 5"/>
            <p:cNvSpPr txBox="1">
              <a:spLocks noChangeArrowheads="1"/>
            </p:cNvSpPr>
            <p:nvPr/>
          </p:nvSpPr>
          <p:spPr bwMode="auto">
            <a:xfrm>
              <a:off x="20878800" y="384384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sz="2000" dirty="0">
                  <a:solidFill>
                    <a:schemeClr val="bg1"/>
                  </a:solidFill>
                  <a:latin typeface="Myriad Pro Cond" pitchFamily="34" charset="0"/>
                </a:rPr>
                <a:t>THEATER</a:t>
              </a:r>
            </a:p>
          </p:txBody>
        </p:sp>
      </p:grpSp>
      <p:grpSp>
        <p:nvGrpSpPr>
          <p:cNvPr id="2" name="Group 1"/>
          <p:cNvGrpSpPr/>
          <p:nvPr/>
        </p:nvGrpSpPr>
        <p:grpSpPr>
          <a:xfrm>
            <a:off x="21107400" y="2167445"/>
            <a:ext cx="1828800" cy="400050"/>
            <a:chOff x="21107400" y="2167445"/>
            <a:chExt cx="1828800" cy="400050"/>
          </a:xfrm>
        </p:grpSpPr>
        <p:sp>
          <p:nvSpPr>
            <p:cNvPr id="41" name="Rectangle 40"/>
            <p:cNvSpPr/>
            <p:nvPr/>
          </p:nvSpPr>
          <p:spPr>
            <a:xfrm>
              <a:off x="21107400" y="2215070"/>
              <a:ext cx="1828800" cy="3048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TextBox 5"/>
            <p:cNvSpPr txBox="1">
              <a:spLocks noChangeArrowheads="1"/>
            </p:cNvSpPr>
            <p:nvPr/>
          </p:nvSpPr>
          <p:spPr bwMode="auto">
            <a:xfrm>
              <a:off x="21412200" y="2167445"/>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sz="2000" dirty="0">
                  <a:solidFill>
                    <a:schemeClr val="bg1"/>
                  </a:solidFill>
                  <a:latin typeface="Myriad Pro Cond" pitchFamily="34" charset="0"/>
                </a:rPr>
                <a:t>GALLERY</a:t>
              </a:r>
            </a:p>
          </p:txBody>
        </p:sp>
      </p:grpSp>
      <p:sp>
        <p:nvSpPr>
          <p:cNvPr id="59" name="Left Brace 58"/>
          <p:cNvSpPr/>
          <p:nvPr/>
        </p:nvSpPr>
        <p:spPr>
          <a:xfrm>
            <a:off x="20408900" y="1376870"/>
            <a:ext cx="76200" cy="3298825"/>
          </a:xfrm>
          <a:prstGeom prst="leftBrace">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5" name="Group 4"/>
          <p:cNvGrpSpPr/>
          <p:nvPr/>
        </p:nvGrpSpPr>
        <p:grpSpPr>
          <a:xfrm>
            <a:off x="19278600" y="2881820"/>
            <a:ext cx="1098550" cy="400050"/>
            <a:chOff x="19278600" y="2881820"/>
            <a:chExt cx="1098550" cy="400050"/>
          </a:xfrm>
        </p:grpSpPr>
        <p:sp>
          <p:nvSpPr>
            <p:cNvPr id="60" name="Rectangle 59"/>
            <p:cNvSpPr/>
            <p:nvPr/>
          </p:nvSpPr>
          <p:spPr>
            <a:xfrm>
              <a:off x="19583400" y="2927858"/>
              <a:ext cx="793750" cy="304800"/>
            </a:xfrm>
            <a:prstGeom prst="rect">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TextBox 5"/>
            <p:cNvSpPr txBox="1">
              <a:spLocks noChangeArrowheads="1"/>
            </p:cNvSpPr>
            <p:nvPr/>
          </p:nvSpPr>
          <p:spPr bwMode="auto">
            <a:xfrm>
              <a:off x="19278600" y="288182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sz="2000" dirty="0">
                  <a:solidFill>
                    <a:schemeClr val="bg1"/>
                  </a:solidFill>
                  <a:latin typeface="Myriad Pro Cond" pitchFamily="34" charset="0"/>
                </a:rPr>
                <a:t>FACADE</a:t>
              </a:r>
            </a:p>
          </p:txBody>
        </p:sp>
      </p:grpSp>
      <p:sp>
        <p:nvSpPr>
          <p:cNvPr id="51" name="TextBox 5"/>
          <p:cNvSpPr txBox="1"/>
          <p:nvPr/>
        </p:nvSpPr>
        <p:spPr>
          <a:xfrm>
            <a:off x="9867900" y="3145824"/>
            <a:ext cx="7772399" cy="461665"/>
          </a:xfrm>
          <a:prstGeom prst="rect">
            <a:avLst/>
          </a:prstGeom>
          <a:noFill/>
        </p:spPr>
        <p:txBody>
          <a:bodyPr wrap="square">
            <a:spAutoFit/>
          </a:bodyPr>
          <a:lstStyle/>
          <a:p>
            <a:pPr algn="ctr" fontAlgn="auto">
              <a:spcBef>
                <a:spcPts val="0"/>
              </a:spcBef>
              <a:spcAft>
                <a:spcPts val="0"/>
              </a:spcAft>
              <a:defRPr/>
            </a:pPr>
            <a:r>
              <a:rPr lang="en-US" sz="2400" dirty="0" smtClean="0">
                <a:solidFill>
                  <a:schemeClr val="bg1"/>
                </a:solidFill>
                <a:latin typeface="Myriad Pro Cond" pitchFamily="34" charset="0"/>
              </a:rPr>
              <a:t>Lighting Depth</a:t>
            </a:r>
            <a:endParaRPr lang="en-US" sz="2400" dirty="0">
              <a:solidFill>
                <a:schemeClr val="bg1"/>
              </a:solidFill>
              <a:latin typeface="Myriad Pro Cond" pitchFamily="34" charset="0"/>
            </a:endParaRPr>
          </a:p>
        </p:txBody>
      </p:sp>
      <p:grpSp>
        <p:nvGrpSpPr>
          <p:cNvPr id="77" name="Group 76"/>
          <p:cNvGrpSpPr/>
          <p:nvPr/>
        </p:nvGrpSpPr>
        <p:grpSpPr>
          <a:xfrm>
            <a:off x="1981200" y="304800"/>
            <a:ext cx="6248400" cy="5738647"/>
            <a:chOff x="1981200" y="304800"/>
            <a:chExt cx="6248400" cy="5738647"/>
          </a:xfrm>
        </p:grpSpPr>
        <p:cxnSp>
          <p:nvCxnSpPr>
            <p:cNvPr id="78" name="Straight Connector 77"/>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0"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1" name="Straight Connector 80"/>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4"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5" name="Straight Connector 84"/>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87"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8" name="Straight Connector 87"/>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0"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1" name="Straight Connector 90"/>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93"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4" name="Straight Connector 93"/>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5"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6"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304909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5"/>
          <p:cNvSpPr txBox="1"/>
          <p:nvPr/>
        </p:nvSpPr>
        <p:spPr>
          <a:xfrm>
            <a:off x="9867900" y="3145824"/>
            <a:ext cx="7772399" cy="461665"/>
          </a:xfrm>
          <a:prstGeom prst="rect">
            <a:avLst/>
          </a:prstGeom>
          <a:noFill/>
        </p:spPr>
        <p:txBody>
          <a:bodyPr wrap="square">
            <a:spAutoFit/>
          </a:bodyPr>
          <a:lstStyle/>
          <a:p>
            <a:pPr algn="ctr" fontAlgn="auto">
              <a:spcBef>
                <a:spcPts val="0"/>
              </a:spcBef>
              <a:spcAft>
                <a:spcPts val="0"/>
              </a:spcAft>
              <a:defRPr/>
            </a:pPr>
            <a:r>
              <a:rPr lang="en-US" sz="2400" dirty="0" smtClean="0">
                <a:solidFill>
                  <a:schemeClr val="bg1"/>
                </a:solidFill>
                <a:latin typeface="Myriad Pro Cond" pitchFamily="34" charset="0"/>
              </a:rPr>
              <a:t>Building Facade</a:t>
            </a:r>
            <a:endParaRPr lang="en-US" sz="2400" dirty="0">
              <a:solidFill>
                <a:schemeClr val="bg1"/>
              </a:solidFill>
              <a:latin typeface="Myriad Pro Cond" pitchFamily="34" charset="0"/>
            </a:endParaRPr>
          </a:p>
        </p:txBody>
      </p:sp>
      <p:grpSp>
        <p:nvGrpSpPr>
          <p:cNvPr id="48" name="Group 47"/>
          <p:cNvGrpSpPr/>
          <p:nvPr/>
        </p:nvGrpSpPr>
        <p:grpSpPr>
          <a:xfrm>
            <a:off x="1981200" y="304800"/>
            <a:ext cx="6248400" cy="5867400"/>
            <a:chOff x="1981200" y="304800"/>
            <a:chExt cx="6248400" cy="5867400"/>
          </a:xfrm>
        </p:grpSpPr>
        <p:cxnSp>
          <p:nvCxnSpPr>
            <p:cNvPr id="50" name="Straight Connector 49"/>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52"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53" name="Straight Connector 52"/>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5"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56" name="Straight Connector 55"/>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7"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58"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59" name="Straight Connector 58"/>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0" name="TextBox 5"/>
            <p:cNvSpPr txBox="1">
              <a:spLocks noChangeArrowheads="1"/>
            </p:cNvSpPr>
            <p:nvPr/>
          </p:nvSpPr>
          <p:spPr bwMode="auto">
            <a:xfrm>
              <a:off x="1981200" y="40386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1</a:t>
              </a:r>
            </a:p>
          </p:txBody>
        </p:sp>
        <p:sp>
          <p:nvSpPr>
            <p:cNvPr id="61"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62" name="Straight Connector 61"/>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64"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65" name="Straight Connector 64"/>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67"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1865559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X:\_ final report\Lighting picture\scan facade.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14" b="6491"/>
          <a:stretch/>
        </p:blipFill>
        <p:spPr bwMode="auto">
          <a:xfrm>
            <a:off x="18745200" y="2263484"/>
            <a:ext cx="4054642" cy="254723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5"/>
          <p:cNvSpPr txBox="1"/>
          <p:nvPr/>
        </p:nvSpPr>
        <p:spPr>
          <a:xfrm>
            <a:off x="9893300" y="3145824"/>
            <a:ext cx="7772399" cy="461665"/>
          </a:xfrm>
          <a:prstGeom prst="rect">
            <a:avLst/>
          </a:prstGeom>
          <a:noFill/>
        </p:spPr>
        <p:txBody>
          <a:bodyPr wrap="square">
            <a:spAutoFit/>
          </a:bodyPr>
          <a:lstStyle/>
          <a:p>
            <a:pPr fontAlgn="auto">
              <a:spcBef>
                <a:spcPts val="0"/>
              </a:spcBef>
              <a:spcAft>
                <a:spcPts val="0"/>
              </a:spcAft>
              <a:defRPr/>
            </a:pPr>
            <a:r>
              <a:rPr lang="en-US" sz="2400" dirty="0" smtClean="0">
                <a:solidFill>
                  <a:schemeClr val="bg1"/>
                </a:solidFill>
                <a:latin typeface="Myriad Pro Cond" pitchFamily="34" charset="0"/>
              </a:rPr>
              <a:t>How </a:t>
            </a:r>
            <a:r>
              <a:rPr lang="en-US" sz="2400" dirty="0">
                <a:solidFill>
                  <a:schemeClr val="bg1"/>
                </a:solidFill>
                <a:latin typeface="Myriad Pro Cond" pitchFamily="34" charset="0"/>
              </a:rPr>
              <a:t>much of </a:t>
            </a:r>
            <a:r>
              <a:rPr lang="en-US" sz="2400" dirty="0" smtClean="0">
                <a:solidFill>
                  <a:schemeClr val="bg1"/>
                </a:solidFill>
                <a:latin typeface="Myriad Pro Cond" pitchFamily="34" charset="0"/>
              </a:rPr>
              <a:t>a building do pedestrians </a:t>
            </a:r>
            <a:r>
              <a:rPr lang="en-US" sz="2400" dirty="0">
                <a:solidFill>
                  <a:schemeClr val="bg1"/>
                </a:solidFill>
                <a:latin typeface="Myriad Pro Cond" pitchFamily="34" charset="0"/>
              </a:rPr>
              <a:t>experience when walking along </a:t>
            </a:r>
            <a:r>
              <a:rPr lang="en-US" sz="2400" dirty="0" smtClean="0">
                <a:solidFill>
                  <a:schemeClr val="bg1"/>
                </a:solidFill>
                <a:latin typeface="Myriad Pro Cond" pitchFamily="34" charset="0"/>
              </a:rPr>
              <a:t>streets?</a:t>
            </a:r>
            <a:endParaRPr lang="en-US" sz="2400" dirty="0">
              <a:solidFill>
                <a:schemeClr val="bg1"/>
              </a:solidFill>
              <a:latin typeface="Myriad Pro Cond" pitchFamily="34" charset="0"/>
            </a:endParaRPr>
          </a:p>
        </p:txBody>
      </p:sp>
      <p:sp>
        <p:nvSpPr>
          <p:cNvPr id="27" name="TextBox 5"/>
          <p:cNvSpPr txBox="1"/>
          <p:nvPr/>
        </p:nvSpPr>
        <p:spPr>
          <a:xfrm>
            <a:off x="23164800" y="3277546"/>
            <a:ext cx="2838450" cy="461665"/>
          </a:xfrm>
          <a:prstGeom prst="rect">
            <a:avLst/>
          </a:prstGeom>
          <a:noFill/>
        </p:spPr>
        <p:txBody>
          <a:bodyPr wrap="square">
            <a:spAutoFit/>
          </a:bodyPr>
          <a:lstStyle/>
          <a:p>
            <a:pPr fontAlgn="auto">
              <a:spcBef>
                <a:spcPts val="0"/>
              </a:spcBef>
              <a:spcAft>
                <a:spcPts val="0"/>
              </a:spcAft>
              <a:defRPr/>
            </a:pPr>
            <a:r>
              <a:rPr lang="en-US" sz="2400" dirty="0" smtClean="0">
                <a:solidFill>
                  <a:schemeClr val="bg1"/>
                </a:solidFill>
                <a:latin typeface="Myriad Pro Cond" pitchFamily="34" charset="0"/>
              </a:rPr>
              <a:t>Comfortable view range</a:t>
            </a:r>
            <a:endParaRPr lang="en-US" sz="2400" dirty="0">
              <a:solidFill>
                <a:schemeClr val="bg1"/>
              </a:solidFill>
              <a:latin typeface="Myriad Pro Cond" pitchFamily="34" charset="0"/>
            </a:endParaRPr>
          </a:p>
        </p:txBody>
      </p:sp>
      <p:sp>
        <p:nvSpPr>
          <p:cNvPr id="2" name="Right Brace 1"/>
          <p:cNvSpPr/>
          <p:nvPr/>
        </p:nvSpPr>
        <p:spPr>
          <a:xfrm>
            <a:off x="22250400" y="2376383"/>
            <a:ext cx="549442" cy="2151164"/>
          </a:xfrm>
          <a:prstGeom prst="rightBrac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 name="Group 52"/>
          <p:cNvGrpSpPr/>
          <p:nvPr/>
        </p:nvGrpSpPr>
        <p:grpSpPr>
          <a:xfrm>
            <a:off x="1981200" y="304800"/>
            <a:ext cx="6248400" cy="5867400"/>
            <a:chOff x="1981200" y="304800"/>
            <a:chExt cx="6248400" cy="5867400"/>
          </a:xfrm>
        </p:grpSpPr>
        <p:cxnSp>
          <p:nvCxnSpPr>
            <p:cNvPr id="54" name="Straight Connector 53"/>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56"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57" name="Straight Connector 56"/>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9"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60" name="Straight Connector 59"/>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62"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63" name="Straight Connector 62"/>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Box 5"/>
            <p:cNvSpPr txBox="1">
              <a:spLocks noChangeArrowheads="1"/>
            </p:cNvSpPr>
            <p:nvPr/>
          </p:nvSpPr>
          <p:spPr bwMode="auto">
            <a:xfrm>
              <a:off x="1981200" y="40386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1</a:t>
              </a:r>
            </a:p>
          </p:txBody>
        </p:sp>
        <p:sp>
          <p:nvSpPr>
            <p:cNvPr id="65"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Building facade</a:t>
              </a:r>
            </a:p>
            <a:p>
              <a:pPr eaLnBrk="1" hangingPunct="1"/>
              <a:r>
                <a:rPr lang="en-US" sz="1400" dirty="0" smtClean="0">
                  <a:solidFill>
                    <a:schemeClr val="bg1"/>
                  </a:solidFill>
                  <a:latin typeface="Myriad Pro Cond" pitchFamily="34" charset="0"/>
                </a:rPr>
                <a:t>Scale of perception </a:t>
              </a:r>
              <a:r>
                <a:rPr lang="en-US" sz="1400" dirty="0" smtClean="0">
                  <a:solidFill>
                    <a:schemeClr val="tx1">
                      <a:lumMod val="65000"/>
                      <a:lumOff val="35000"/>
                    </a:schemeClr>
                  </a:solidFill>
                  <a:latin typeface="Myriad Pro Cond" pitchFamily="34" charset="0"/>
                </a:rPr>
                <a:t>+ Exterior space</a:t>
              </a:r>
            </a:p>
          </p:txBody>
        </p:sp>
        <p:cxnSp>
          <p:nvCxnSpPr>
            <p:cNvPr id="66" name="Straight Connector 65"/>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68"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69" name="Straight Connector 6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7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31044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250"/>
                                  </p:stCondLst>
                                  <p:childTnLst>
                                    <p:set>
                                      <p:cBhvr>
                                        <p:cTn id="16" dur="1" fill="hold">
                                          <p:stCondLst>
                                            <p:cond delay="0"/>
                                          </p:stCondLst>
                                        </p:cTn>
                                        <p:tgtEl>
                                          <p:spTgt spid="5125"/>
                                        </p:tgtEl>
                                        <p:attrNameLst>
                                          <p:attrName>style.visibility</p:attrName>
                                        </p:attrNameLst>
                                      </p:cBhvr>
                                      <p:to>
                                        <p:strVal val="visible"/>
                                      </p:to>
                                    </p:set>
                                    <p:animEffect transition="in" filter="fade">
                                      <p:cBhvr>
                                        <p:cTn id="1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X:\_ final report\Lighting picture\scan facad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9009">
            <a:off x="9688993" y="1590852"/>
            <a:ext cx="8518899" cy="36219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146194" y="3173387"/>
            <a:ext cx="7010400" cy="624382"/>
          </a:xfrm>
          <a:prstGeom prst="rect">
            <a:avLst/>
          </a:prstGeom>
          <a:solidFill>
            <a:srgbClr val="A6A6A6">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19202400" y="2684160"/>
            <a:ext cx="7391400" cy="830997"/>
          </a:xfrm>
          <a:prstGeom prst="rect">
            <a:avLst/>
          </a:prstGeom>
          <a:noFill/>
        </p:spPr>
        <p:txBody>
          <a:bodyPr wrap="square">
            <a:spAutoFit/>
          </a:bodyPr>
          <a:lstStyle/>
          <a:p>
            <a:pPr fontAlgn="auto">
              <a:spcBef>
                <a:spcPts val="0"/>
              </a:spcBef>
              <a:spcAft>
                <a:spcPts val="0"/>
              </a:spcAft>
              <a:defRPr/>
            </a:pPr>
            <a:r>
              <a:rPr lang="en-US" sz="2400" dirty="0" smtClean="0">
                <a:solidFill>
                  <a:schemeClr val="bg1"/>
                </a:solidFill>
                <a:latin typeface="Myriad Pro Cond" pitchFamily="34" charset="0"/>
              </a:rPr>
              <a:t>The upper floors of buildings can only be seen  at a distance and never close-up in the city scape</a:t>
            </a:r>
            <a:endParaRPr lang="en-US" sz="2400" dirty="0">
              <a:solidFill>
                <a:schemeClr val="bg1"/>
              </a:solidFill>
              <a:latin typeface="Myriad Pro Cond" pitchFamily="34" charset="0"/>
            </a:endParaRPr>
          </a:p>
        </p:txBody>
      </p:sp>
      <p:grpSp>
        <p:nvGrpSpPr>
          <p:cNvPr id="52" name="Group 51"/>
          <p:cNvGrpSpPr/>
          <p:nvPr/>
        </p:nvGrpSpPr>
        <p:grpSpPr>
          <a:xfrm>
            <a:off x="1981200" y="304800"/>
            <a:ext cx="6248400" cy="5867400"/>
            <a:chOff x="1981200" y="304800"/>
            <a:chExt cx="6248400" cy="5867400"/>
          </a:xfrm>
        </p:grpSpPr>
        <p:cxnSp>
          <p:nvCxnSpPr>
            <p:cNvPr id="53" name="Straight Connector 52"/>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5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56" name="Straight Connector 5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7"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59" name="Straight Connector 5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0"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6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62" name="Straight Connector 6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 name="TextBox 5"/>
            <p:cNvSpPr txBox="1">
              <a:spLocks noChangeArrowheads="1"/>
            </p:cNvSpPr>
            <p:nvPr/>
          </p:nvSpPr>
          <p:spPr bwMode="auto">
            <a:xfrm>
              <a:off x="1981200" y="40386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1</a:t>
              </a:r>
            </a:p>
          </p:txBody>
        </p:sp>
        <p:sp>
          <p:nvSpPr>
            <p:cNvPr id="6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Building facade</a:t>
              </a:r>
            </a:p>
            <a:p>
              <a:pPr eaLnBrk="1" hangingPunct="1"/>
              <a:r>
                <a:rPr lang="en-US" sz="1400" dirty="0" smtClean="0">
                  <a:solidFill>
                    <a:schemeClr val="bg1"/>
                  </a:solidFill>
                  <a:latin typeface="Myriad Pro Cond" pitchFamily="34" charset="0"/>
                </a:rPr>
                <a:t>Scale of perception </a:t>
              </a:r>
              <a:r>
                <a:rPr lang="en-US" sz="1400" dirty="0" smtClean="0">
                  <a:solidFill>
                    <a:schemeClr val="tx1">
                      <a:lumMod val="65000"/>
                      <a:lumOff val="35000"/>
                    </a:schemeClr>
                  </a:solidFill>
                  <a:latin typeface="Myriad Pro Cond" pitchFamily="34" charset="0"/>
                </a:rPr>
                <a:t>+ Exterior space</a:t>
              </a:r>
            </a:p>
          </p:txBody>
        </p:sp>
        <p:cxnSp>
          <p:nvCxnSpPr>
            <p:cNvPr id="65" name="Straight Connector 6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6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68" name="Straight Connector 6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7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
        <p:nvSpPr>
          <p:cNvPr id="24" name="TextBox 5"/>
          <p:cNvSpPr txBox="1"/>
          <p:nvPr/>
        </p:nvSpPr>
        <p:spPr>
          <a:xfrm>
            <a:off x="10252742" y="4994701"/>
            <a:ext cx="7391400" cy="461665"/>
          </a:xfrm>
          <a:prstGeom prst="rect">
            <a:avLst/>
          </a:prstGeom>
          <a:noFill/>
        </p:spPr>
        <p:txBody>
          <a:bodyPr wrap="square">
            <a:spAutoFit/>
          </a:bodyPr>
          <a:lstStyle/>
          <a:p>
            <a:pPr fontAlgn="auto">
              <a:spcBef>
                <a:spcPts val="0"/>
              </a:spcBef>
              <a:spcAft>
                <a:spcPts val="0"/>
              </a:spcAft>
              <a:defRPr/>
            </a:pPr>
            <a:r>
              <a:rPr lang="en-US" sz="2400" dirty="0" smtClean="0">
                <a:solidFill>
                  <a:schemeClr val="bg1"/>
                </a:solidFill>
                <a:latin typeface="Myriad Pro Cond" pitchFamily="34" charset="0"/>
              </a:rPr>
              <a:t>South elevation</a:t>
            </a:r>
            <a:endParaRPr lang="en-US" sz="2400" dirty="0">
              <a:solidFill>
                <a:schemeClr val="bg1"/>
              </a:solidFill>
              <a:latin typeface="Myriad Pro Cond" pitchFamily="34" charset="0"/>
            </a:endParaRPr>
          </a:p>
        </p:txBody>
      </p:sp>
    </p:spTree>
    <p:extLst>
      <p:ext uri="{BB962C8B-B14F-4D97-AF65-F5344CB8AC3E}">
        <p14:creationId xmlns:p14="http://schemas.microsoft.com/office/powerpoint/2010/main" val="32336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X:\_1 THESIS\compiled Houston pictures\facad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187" r="3075" b="8945"/>
          <a:stretch/>
        </p:blipFill>
        <p:spPr bwMode="auto">
          <a:xfrm>
            <a:off x="9960776" y="838200"/>
            <a:ext cx="4630926" cy="3931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b="40000"/>
          <a:stretch/>
        </p:blipFill>
        <p:spPr>
          <a:xfrm>
            <a:off x="20497800" y="1445625"/>
            <a:ext cx="4572000" cy="1575061"/>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6850" y="3378622"/>
            <a:ext cx="4572000" cy="1835051"/>
          </a:xfrm>
          <a:prstGeom prst="rect">
            <a:avLst/>
          </a:prstGeom>
        </p:spPr>
      </p:pic>
      <p:grpSp>
        <p:nvGrpSpPr>
          <p:cNvPr id="54" name="Group 53"/>
          <p:cNvGrpSpPr/>
          <p:nvPr/>
        </p:nvGrpSpPr>
        <p:grpSpPr>
          <a:xfrm>
            <a:off x="1981200" y="304800"/>
            <a:ext cx="6248400" cy="5867400"/>
            <a:chOff x="1981200" y="304800"/>
            <a:chExt cx="6248400" cy="5867400"/>
          </a:xfrm>
        </p:grpSpPr>
        <p:cxnSp>
          <p:nvCxnSpPr>
            <p:cNvPr id="55" name="Straight Connector 54"/>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57"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58" name="Straight Connector 57"/>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60"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61" name="Straight Connector 60"/>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63"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64" name="Straight Connector 63"/>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5" name="TextBox 5"/>
            <p:cNvSpPr txBox="1">
              <a:spLocks noChangeArrowheads="1"/>
            </p:cNvSpPr>
            <p:nvPr/>
          </p:nvSpPr>
          <p:spPr bwMode="auto">
            <a:xfrm>
              <a:off x="1981200" y="40386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1</a:t>
              </a:r>
            </a:p>
          </p:txBody>
        </p:sp>
        <p:sp>
          <p:nvSpPr>
            <p:cNvPr id="66"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a:t>
              </a:r>
              <a:r>
                <a:rPr lang="en-US" sz="1400" dirty="0" smtClean="0">
                  <a:solidFill>
                    <a:schemeClr val="bg1"/>
                  </a:solidFill>
                  <a:latin typeface="Myriad Pro Cond" pitchFamily="34" charset="0"/>
                </a:rPr>
                <a:t>Exterior space</a:t>
              </a:r>
            </a:p>
          </p:txBody>
        </p:sp>
        <p:cxnSp>
          <p:nvCxnSpPr>
            <p:cNvPr id="67" name="Straight Connector 66"/>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69"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70" name="Straight Connector 69"/>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72"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6600" y="3276600"/>
            <a:ext cx="3193348" cy="2879343"/>
          </a:xfrm>
          <a:prstGeom prst="rect">
            <a:avLst/>
          </a:prstGeom>
        </p:spPr>
      </p:pic>
      <p:sp>
        <p:nvSpPr>
          <p:cNvPr id="9" name="Freeform 8"/>
          <p:cNvSpPr/>
          <p:nvPr/>
        </p:nvSpPr>
        <p:spPr>
          <a:xfrm>
            <a:off x="15230559" y="4712760"/>
            <a:ext cx="1602223" cy="736376"/>
          </a:xfrm>
          <a:custGeom>
            <a:avLst/>
            <a:gdLst>
              <a:gd name="connsiteX0" fmla="*/ 307498 w 1602223"/>
              <a:gd name="connsiteY0" fmla="*/ 0 h 736376"/>
              <a:gd name="connsiteX1" fmla="*/ 833480 w 1602223"/>
              <a:gd name="connsiteY1" fmla="*/ 40461 h 736376"/>
              <a:gd name="connsiteX2" fmla="*/ 833480 w 1602223"/>
              <a:gd name="connsiteY2" fmla="*/ 8092 h 736376"/>
              <a:gd name="connsiteX3" fmla="*/ 1602223 w 1602223"/>
              <a:gd name="connsiteY3" fmla="*/ 56645 h 736376"/>
              <a:gd name="connsiteX4" fmla="*/ 1553671 w 1602223"/>
              <a:gd name="connsiteY4" fmla="*/ 728284 h 736376"/>
              <a:gd name="connsiteX5" fmla="*/ 0 w 1602223"/>
              <a:gd name="connsiteY5" fmla="*/ 736376 h 736376"/>
              <a:gd name="connsiteX6" fmla="*/ 0 w 1602223"/>
              <a:gd name="connsiteY6" fmla="*/ 420786 h 736376"/>
              <a:gd name="connsiteX7" fmla="*/ 307498 w 1602223"/>
              <a:gd name="connsiteY7" fmla="*/ 0 h 73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223" h="736376">
                <a:moveTo>
                  <a:pt x="307498" y="0"/>
                </a:moveTo>
                <a:lnTo>
                  <a:pt x="833480" y="40461"/>
                </a:lnTo>
                <a:lnTo>
                  <a:pt x="833480" y="8092"/>
                </a:lnTo>
                <a:lnTo>
                  <a:pt x="1602223" y="56645"/>
                </a:lnTo>
                <a:lnTo>
                  <a:pt x="1553671" y="728284"/>
                </a:lnTo>
                <a:lnTo>
                  <a:pt x="0" y="736376"/>
                </a:lnTo>
                <a:lnTo>
                  <a:pt x="0" y="420786"/>
                </a:lnTo>
                <a:lnTo>
                  <a:pt x="307498" y="0"/>
                </a:lnTo>
                <a:close/>
              </a:path>
            </a:pathLst>
          </a:cu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15219830" y="4752957"/>
            <a:ext cx="1803978" cy="902039"/>
          </a:xfrm>
          <a:custGeom>
            <a:avLst/>
            <a:gdLst>
              <a:gd name="connsiteX0" fmla="*/ 0 w 1501420"/>
              <a:gd name="connsiteY0" fmla="*/ 922210 h 922210"/>
              <a:gd name="connsiteX1" fmla="*/ 750710 w 1501420"/>
              <a:gd name="connsiteY1" fmla="*/ 0 h 922210"/>
              <a:gd name="connsiteX2" fmla="*/ 1501420 w 1501420"/>
              <a:gd name="connsiteY2" fmla="*/ 922210 h 922210"/>
              <a:gd name="connsiteX3" fmla="*/ 0 w 1501420"/>
              <a:gd name="connsiteY3" fmla="*/ 922210 h 922210"/>
              <a:gd name="connsiteX0" fmla="*/ 0 w 1501420"/>
              <a:gd name="connsiteY0" fmla="*/ 902039 h 902039"/>
              <a:gd name="connsiteX1" fmla="*/ 1355828 w 1501420"/>
              <a:gd name="connsiteY1" fmla="*/ 0 h 902039"/>
              <a:gd name="connsiteX2" fmla="*/ 1501420 w 1501420"/>
              <a:gd name="connsiteY2" fmla="*/ 902039 h 902039"/>
              <a:gd name="connsiteX3" fmla="*/ 0 w 1501420"/>
              <a:gd name="connsiteY3" fmla="*/ 902039 h 902039"/>
              <a:gd name="connsiteX0" fmla="*/ 0 w 1750190"/>
              <a:gd name="connsiteY0" fmla="*/ 686886 h 902039"/>
              <a:gd name="connsiteX1" fmla="*/ 1604598 w 1750190"/>
              <a:gd name="connsiteY1" fmla="*/ 0 h 902039"/>
              <a:gd name="connsiteX2" fmla="*/ 1750190 w 1750190"/>
              <a:gd name="connsiteY2" fmla="*/ 902039 h 902039"/>
              <a:gd name="connsiteX3" fmla="*/ 0 w 1750190"/>
              <a:gd name="connsiteY3" fmla="*/ 686886 h 902039"/>
              <a:gd name="connsiteX0" fmla="*/ 0 w 1803978"/>
              <a:gd name="connsiteY0" fmla="*/ 686886 h 902039"/>
              <a:gd name="connsiteX1" fmla="*/ 1604598 w 1803978"/>
              <a:gd name="connsiteY1" fmla="*/ 0 h 902039"/>
              <a:gd name="connsiteX2" fmla="*/ 1803978 w 1803978"/>
              <a:gd name="connsiteY2" fmla="*/ 902039 h 902039"/>
              <a:gd name="connsiteX3" fmla="*/ 0 w 1803978"/>
              <a:gd name="connsiteY3" fmla="*/ 686886 h 902039"/>
            </a:gdLst>
            <a:ahLst/>
            <a:cxnLst>
              <a:cxn ang="0">
                <a:pos x="connsiteX0" y="connsiteY0"/>
              </a:cxn>
              <a:cxn ang="0">
                <a:pos x="connsiteX1" y="connsiteY1"/>
              </a:cxn>
              <a:cxn ang="0">
                <a:pos x="connsiteX2" y="connsiteY2"/>
              </a:cxn>
              <a:cxn ang="0">
                <a:pos x="connsiteX3" y="connsiteY3"/>
              </a:cxn>
            </a:cxnLst>
            <a:rect l="l" t="t" r="r" b="b"/>
            <a:pathLst>
              <a:path w="1803978" h="902039">
                <a:moveTo>
                  <a:pt x="0" y="686886"/>
                </a:moveTo>
                <a:lnTo>
                  <a:pt x="1604598" y="0"/>
                </a:lnTo>
                <a:lnTo>
                  <a:pt x="1803978" y="902039"/>
                </a:lnTo>
                <a:lnTo>
                  <a:pt x="0" y="686886"/>
                </a:lnTo>
                <a:close/>
              </a:path>
            </a:pathLst>
          </a:custGeom>
          <a:gradFill flip="none" rotWithShape="1">
            <a:gsLst>
              <a:gs pos="0">
                <a:srgbClr val="05C0D9">
                  <a:alpha val="0"/>
                  <a:lumMod val="97000"/>
                  <a:lumOff val="3000"/>
                </a:srgbClr>
              </a:gs>
              <a:gs pos="61000">
                <a:srgbClr val="05C0D9">
                  <a:alpha val="34000"/>
                </a:srgbClr>
              </a:gs>
              <a:gs pos="100000">
                <a:srgbClr val="05C0D9">
                  <a:shade val="100000"/>
                  <a:satMod val="115000"/>
                  <a:lumMod val="10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992600" y="5610302"/>
            <a:ext cx="76200" cy="76200"/>
          </a:xfrm>
          <a:prstGeom prst="ellipse">
            <a:avLst/>
          </a:prstGeom>
          <a:solidFill>
            <a:srgbClr val="05C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5"/>
          <p:cNvSpPr txBox="1"/>
          <p:nvPr/>
        </p:nvSpPr>
        <p:spPr>
          <a:xfrm>
            <a:off x="10252742" y="4766101"/>
            <a:ext cx="7391400" cy="461665"/>
          </a:xfrm>
          <a:prstGeom prst="rect">
            <a:avLst/>
          </a:prstGeom>
          <a:noFill/>
        </p:spPr>
        <p:txBody>
          <a:bodyPr wrap="square">
            <a:spAutoFit/>
          </a:bodyPr>
          <a:lstStyle/>
          <a:p>
            <a:pPr fontAlgn="auto">
              <a:spcBef>
                <a:spcPts val="0"/>
              </a:spcBef>
              <a:spcAft>
                <a:spcPts val="0"/>
              </a:spcAft>
              <a:defRPr/>
            </a:pPr>
            <a:r>
              <a:rPr lang="en-US" sz="2400" dirty="0" smtClean="0">
                <a:solidFill>
                  <a:schemeClr val="bg1"/>
                </a:solidFill>
                <a:latin typeface="Myriad Pro Cond" pitchFamily="34" charset="0"/>
              </a:rPr>
              <a:t>South  facade</a:t>
            </a:r>
            <a:endParaRPr lang="en-US" sz="2400" dirty="0">
              <a:solidFill>
                <a:schemeClr val="bg1"/>
              </a:solidFill>
              <a:latin typeface="Myriad Pro Cond" pitchFamily="34" charset="0"/>
            </a:endParaRPr>
          </a:p>
        </p:txBody>
      </p:sp>
      <p:cxnSp>
        <p:nvCxnSpPr>
          <p:cNvPr id="15" name="Straight Connector 14"/>
          <p:cNvCxnSpPr/>
          <p:nvPr/>
        </p:nvCxnSpPr>
        <p:spPr>
          <a:xfrm>
            <a:off x="11201400" y="1940571"/>
            <a:ext cx="3657600"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1125200" y="1905000"/>
            <a:ext cx="76200" cy="71141"/>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5"/>
          <p:cNvSpPr txBox="1"/>
          <p:nvPr/>
        </p:nvSpPr>
        <p:spPr>
          <a:xfrm>
            <a:off x="14935200" y="1752600"/>
            <a:ext cx="7391400"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85000"/>
                  </a:schemeClr>
                </a:solidFill>
                <a:latin typeface="Myriad Pro Cond" pitchFamily="34" charset="0"/>
              </a:rPr>
              <a:t>Cream colored steel plate cladding</a:t>
            </a:r>
            <a:endParaRPr lang="en-US" sz="1400" dirty="0">
              <a:solidFill>
                <a:schemeClr val="bg1">
                  <a:lumMod val="85000"/>
                </a:schemeClr>
              </a:solidFill>
              <a:latin typeface="Myriad Pro Cond" pitchFamily="34" charset="0"/>
            </a:endParaRPr>
          </a:p>
        </p:txBody>
      </p:sp>
      <p:cxnSp>
        <p:nvCxnSpPr>
          <p:cNvPr id="49" name="Straight Connector 48"/>
          <p:cNvCxnSpPr/>
          <p:nvPr/>
        </p:nvCxnSpPr>
        <p:spPr>
          <a:xfrm>
            <a:off x="12616619" y="4231630"/>
            <a:ext cx="1331823"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2540419" y="4196059"/>
            <a:ext cx="76200" cy="71141"/>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3948442" y="2284559"/>
            <a:ext cx="0" cy="1947071"/>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948442" y="2284559"/>
            <a:ext cx="910558"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73" name="TextBox 5"/>
          <p:cNvSpPr txBox="1"/>
          <p:nvPr/>
        </p:nvSpPr>
        <p:spPr>
          <a:xfrm>
            <a:off x="14935200" y="2133600"/>
            <a:ext cx="7391400"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85000"/>
                  </a:schemeClr>
                </a:solidFill>
                <a:latin typeface="Myriad Pro Cond" pitchFamily="34" charset="0"/>
              </a:rPr>
              <a:t>Cable-wall glazing</a:t>
            </a:r>
            <a:endParaRPr lang="en-US" sz="1400" dirty="0">
              <a:solidFill>
                <a:schemeClr val="bg1">
                  <a:lumMod val="85000"/>
                </a:schemeClr>
              </a:solidFill>
              <a:latin typeface="Myriad Pro Cond" pitchFamily="34" charset="0"/>
            </a:endParaRPr>
          </a:p>
        </p:txBody>
      </p:sp>
      <p:cxnSp>
        <p:nvCxnSpPr>
          <p:cNvPr id="74" name="Straight Connector 73"/>
          <p:cNvCxnSpPr/>
          <p:nvPr/>
        </p:nvCxnSpPr>
        <p:spPr>
          <a:xfrm>
            <a:off x="14100842" y="3901508"/>
            <a:ext cx="507793"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14024642" y="3865937"/>
            <a:ext cx="76200" cy="71141"/>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14608635" y="2626371"/>
            <a:ext cx="0" cy="1287764"/>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4608635" y="2626371"/>
            <a:ext cx="250365"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78" name="TextBox 5"/>
          <p:cNvSpPr txBox="1"/>
          <p:nvPr/>
        </p:nvSpPr>
        <p:spPr>
          <a:xfrm>
            <a:off x="14935200" y="2511623"/>
            <a:ext cx="1520474"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85000"/>
                  </a:schemeClr>
                </a:solidFill>
                <a:latin typeface="Myriad Pro Cond" pitchFamily="34" charset="0"/>
              </a:rPr>
              <a:t>Pre-cast concrete</a:t>
            </a:r>
            <a:endParaRPr lang="en-US" sz="1400" dirty="0">
              <a:solidFill>
                <a:schemeClr val="bg1">
                  <a:lumMod val="85000"/>
                </a:schemeClr>
              </a:solidFill>
              <a:latin typeface="Myriad Pro Cond" pitchFamily="34" charset="0"/>
            </a:endParaRPr>
          </a:p>
        </p:txBody>
      </p:sp>
    </p:spTree>
    <p:extLst>
      <p:ext uri="{BB962C8B-B14F-4D97-AF65-F5344CB8AC3E}">
        <p14:creationId xmlns:p14="http://schemas.microsoft.com/office/powerpoint/2010/main" val="37289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left)">
                                      <p:cBhvr>
                                        <p:cTn id="36" dur="500"/>
                                        <p:tgtEl>
                                          <p:spTgt spid="75"/>
                                        </p:tgtEl>
                                      </p:cBhvr>
                                    </p:animEffect>
                                  </p:childTnLst>
                                </p:cTn>
                              </p:par>
                              <p:par>
                                <p:cTn id="37" presetID="22" presetClass="entr" presetSubtype="8"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par>
                                <p:cTn id="40" presetID="22" presetClass="entr" presetSubtype="8"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left)">
                                      <p:cBhvr>
                                        <p:cTn id="42" dur="500"/>
                                        <p:tgtEl>
                                          <p:spTgt spid="76"/>
                                        </p:tgtEl>
                                      </p:cBhvr>
                                    </p:animEffect>
                                  </p:childTnLst>
                                </p:cTn>
                              </p:par>
                              <p:par>
                                <p:cTn id="43" presetID="22" presetClass="entr" presetSubtype="8"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left)">
                                      <p:cBhvr>
                                        <p:cTn id="45" dur="500"/>
                                        <p:tgtEl>
                                          <p:spTgt spid="77"/>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500"/>
                                        <p:tgtEl>
                                          <p:spTgt spid="78"/>
                                        </p:tgtEl>
                                      </p:cBhvr>
                                    </p:animEffect>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9" grpId="0"/>
      <p:bldP spid="16" grpId="0" animBg="1"/>
      <p:bldP spid="43" grpId="0"/>
      <p:bldP spid="50" grpId="0" animBg="1"/>
      <p:bldP spid="73" grpId="0"/>
      <p:bldP spid="75" grpId="0" animBg="1"/>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X:\_ final report\facad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716250"/>
            <a:ext cx="7012562" cy="560834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_ final report\facade\south faca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4068" y="619164"/>
            <a:ext cx="5986903" cy="47880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biLevel thresh="50000"/>
            <a:extLst>
              <a:ext uri="{28A0092B-C50C-407E-A947-70E740481C1C}">
                <a14:useLocalDpi xmlns:a14="http://schemas.microsoft.com/office/drawing/2010/main" val="0"/>
              </a:ext>
            </a:extLst>
          </a:blip>
          <a:srcRect l="9583" t="26010" r="7665" b="23003"/>
          <a:stretch/>
        </p:blipFill>
        <p:spPr>
          <a:xfrm>
            <a:off x="18630900" y="5000100"/>
            <a:ext cx="1371600" cy="814268"/>
          </a:xfrm>
          <a:prstGeom prst="rect">
            <a:avLst/>
          </a:prstGeom>
        </p:spPr>
      </p:pic>
      <p:pic>
        <p:nvPicPr>
          <p:cNvPr id="8" name="Picture 7"/>
          <p:cNvPicPr>
            <a:picLocks noChangeAspect="1"/>
          </p:cNvPicPr>
          <p:nvPr/>
        </p:nvPicPr>
        <p:blipFill rotWithShape="1">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25755"/>
          <a:stretch/>
        </p:blipFill>
        <p:spPr>
          <a:xfrm>
            <a:off x="18630900" y="3723347"/>
            <a:ext cx="1371600" cy="952077"/>
          </a:xfrm>
          <a:prstGeom prst="rect">
            <a:avLst/>
          </a:prstGeom>
        </p:spPr>
      </p:pic>
      <p:pic>
        <p:nvPicPr>
          <p:cNvPr id="9" name="Picture 8"/>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18588789" y="2440790"/>
            <a:ext cx="1371600" cy="940752"/>
          </a:xfrm>
          <a:prstGeom prst="rect">
            <a:avLst/>
          </a:prstGeom>
        </p:spPr>
      </p:pic>
      <p:grpSp>
        <p:nvGrpSpPr>
          <p:cNvPr id="53" name="Group 52"/>
          <p:cNvGrpSpPr/>
          <p:nvPr/>
        </p:nvGrpSpPr>
        <p:grpSpPr>
          <a:xfrm>
            <a:off x="1981200" y="304800"/>
            <a:ext cx="6248400" cy="5867400"/>
            <a:chOff x="1981200" y="304800"/>
            <a:chExt cx="6248400" cy="5867400"/>
          </a:xfrm>
        </p:grpSpPr>
        <p:cxnSp>
          <p:nvCxnSpPr>
            <p:cNvPr id="54" name="Straight Connector 53"/>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56"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57" name="Straight Connector 56"/>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9"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60" name="Straight Connector 59"/>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62"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63" name="Straight Connector 62"/>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Box 5"/>
            <p:cNvSpPr txBox="1">
              <a:spLocks noChangeArrowheads="1"/>
            </p:cNvSpPr>
            <p:nvPr/>
          </p:nvSpPr>
          <p:spPr bwMode="auto">
            <a:xfrm>
              <a:off x="1981200" y="40386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1</a:t>
              </a:r>
            </a:p>
          </p:txBody>
        </p:sp>
        <p:sp>
          <p:nvSpPr>
            <p:cNvPr id="65"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a:t>
              </a:r>
              <a:r>
                <a:rPr lang="en-US" sz="1400" dirty="0" smtClean="0">
                  <a:solidFill>
                    <a:schemeClr val="bg1"/>
                  </a:solidFill>
                  <a:latin typeface="Myriad Pro Cond" pitchFamily="34" charset="0"/>
                </a:rPr>
                <a:t>Exterior space</a:t>
              </a:r>
            </a:p>
          </p:txBody>
        </p:sp>
        <p:cxnSp>
          <p:nvCxnSpPr>
            <p:cNvPr id="66" name="Straight Connector 65"/>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68"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69" name="Straight Connector 6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7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4223191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5"/>
          <p:cNvSpPr txBox="1"/>
          <p:nvPr/>
        </p:nvSpPr>
        <p:spPr>
          <a:xfrm>
            <a:off x="9867900" y="3145824"/>
            <a:ext cx="7772399" cy="461665"/>
          </a:xfrm>
          <a:prstGeom prst="rect">
            <a:avLst/>
          </a:prstGeom>
          <a:noFill/>
        </p:spPr>
        <p:txBody>
          <a:bodyPr wrap="square">
            <a:spAutoFit/>
          </a:bodyPr>
          <a:lstStyle/>
          <a:p>
            <a:pPr algn="ctr" fontAlgn="auto">
              <a:spcBef>
                <a:spcPts val="0"/>
              </a:spcBef>
              <a:spcAft>
                <a:spcPts val="0"/>
              </a:spcAft>
              <a:defRPr/>
            </a:pPr>
            <a:r>
              <a:rPr lang="en-US" sz="2400" dirty="0" smtClean="0">
                <a:solidFill>
                  <a:schemeClr val="bg1"/>
                </a:solidFill>
                <a:latin typeface="Myriad Pro Cond" pitchFamily="34" charset="0"/>
              </a:rPr>
              <a:t>Theater</a:t>
            </a:r>
            <a:endParaRPr lang="en-US" sz="2400" dirty="0">
              <a:solidFill>
                <a:schemeClr val="bg1"/>
              </a:solidFill>
              <a:latin typeface="Myriad Pro Cond" pitchFamily="34" charset="0"/>
            </a:endParaRPr>
          </a:p>
        </p:txBody>
      </p:sp>
      <p:grpSp>
        <p:nvGrpSpPr>
          <p:cNvPr id="71" name="Group 70"/>
          <p:cNvGrpSpPr/>
          <p:nvPr/>
        </p:nvGrpSpPr>
        <p:grpSpPr>
          <a:xfrm>
            <a:off x="1981200" y="304800"/>
            <a:ext cx="6248400" cy="5867400"/>
            <a:chOff x="1981200" y="304800"/>
            <a:chExt cx="6248400" cy="5867400"/>
          </a:xfrm>
        </p:grpSpPr>
        <p:cxnSp>
          <p:nvCxnSpPr>
            <p:cNvPr id="72" name="Straight Connector 7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4"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5" name="Straight Connector 74"/>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77"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78" name="Straight Connector 77"/>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2</a:t>
              </a:r>
            </a:p>
          </p:txBody>
        </p:sp>
        <p:sp>
          <p:nvSpPr>
            <p:cNvPr id="8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1" name="Straight Connector 8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5" name="Straight Connector 8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8" name="Straight Connector 8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2536773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1981200" y="304800"/>
            <a:ext cx="6248400" cy="5867400"/>
            <a:chOff x="1981200" y="304800"/>
            <a:chExt cx="6248400" cy="5867400"/>
          </a:xfrm>
        </p:grpSpPr>
        <p:cxnSp>
          <p:nvCxnSpPr>
            <p:cNvPr id="84" name="Straight Connector 83"/>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6"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7" name="Straight Connector 86"/>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9"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90" name="Straight Connector 89"/>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2</a:t>
              </a:r>
            </a:p>
          </p:txBody>
        </p:sp>
        <p:sp>
          <p:nvSpPr>
            <p:cNvPr id="92"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Theater</a:t>
              </a:r>
              <a:r>
                <a:rPr lang="en-US" sz="2000" b="1" dirty="0" smtClean="0">
                  <a:solidFill>
                    <a:schemeClr val="tx1">
                      <a:lumMod val="65000"/>
                      <a:lumOff val="35000"/>
                    </a:schemeClr>
                  </a:solidFill>
                  <a:latin typeface="Myriad Pro Cond" pitchFamily="34" charset="0"/>
                </a:rPr>
                <a:t>	</a:t>
              </a:r>
            </a:p>
            <a:p>
              <a:pPr eaLnBrk="1" hangingPunct="1"/>
              <a:r>
                <a:rPr lang="en-US" sz="1400" dirty="0" smtClean="0">
                  <a:solidFill>
                    <a:schemeClr val="bg1"/>
                  </a:solidFill>
                  <a:latin typeface="Myriad Pro Cond" pitchFamily="34" charset="0"/>
                </a:rPr>
                <a:t>Special purpose space</a:t>
              </a:r>
            </a:p>
          </p:txBody>
        </p:sp>
        <p:cxnSp>
          <p:nvCxnSpPr>
            <p:cNvPr id="93" name="Straight Connector 92"/>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5"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6" name="Straight Connector 95"/>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98"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9" name="Straight Connector 9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0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200" y="3126352"/>
            <a:ext cx="7468643" cy="2705478"/>
          </a:xfrm>
          <a:prstGeom prst="rect">
            <a:avLst/>
          </a:prstGeom>
          <a:scene3d>
            <a:camera prst="orthographicFront">
              <a:rot lat="0" lon="10800000" rev="0"/>
            </a:camera>
            <a:lightRig rig="threePt" dir="t"/>
          </a:scene3d>
        </p:spPr>
      </p:pic>
      <p:cxnSp>
        <p:nvCxnSpPr>
          <p:cNvPr id="55" name="Straight Connector 54"/>
          <p:cNvCxnSpPr/>
          <p:nvPr/>
        </p:nvCxnSpPr>
        <p:spPr>
          <a:xfrm flipV="1">
            <a:off x="19850100" y="2793936"/>
            <a:ext cx="0" cy="3037895"/>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19812000" y="5796259"/>
            <a:ext cx="76200" cy="71141"/>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5"/>
          <p:cNvSpPr txBox="1"/>
          <p:nvPr/>
        </p:nvSpPr>
        <p:spPr>
          <a:xfrm>
            <a:off x="20570474" y="2642301"/>
            <a:ext cx="1520474"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85000"/>
                  </a:schemeClr>
                </a:solidFill>
                <a:latin typeface="Myriad Pro Cond" pitchFamily="34" charset="0"/>
              </a:rPr>
              <a:t>Yellow pine flooring</a:t>
            </a:r>
            <a:endParaRPr lang="en-US" sz="1400" dirty="0">
              <a:solidFill>
                <a:schemeClr val="bg1">
                  <a:lumMod val="85000"/>
                </a:schemeClr>
              </a:solidFill>
              <a:latin typeface="Myriad Pro Cond" pitchFamily="34" charset="0"/>
            </a:endParaRPr>
          </a:p>
        </p:txBody>
      </p:sp>
      <p:cxnSp>
        <p:nvCxnSpPr>
          <p:cNvPr id="65" name="Straight Connector 64"/>
          <p:cNvCxnSpPr/>
          <p:nvPr/>
        </p:nvCxnSpPr>
        <p:spPr>
          <a:xfrm flipV="1">
            <a:off x="22870578" y="1543375"/>
            <a:ext cx="0" cy="2966926"/>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2832478" y="4474728"/>
            <a:ext cx="76200" cy="71141"/>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19850100" y="2793936"/>
            <a:ext cx="720374"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79" name="TextBox 5"/>
          <p:cNvSpPr txBox="1"/>
          <p:nvPr/>
        </p:nvSpPr>
        <p:spPr>
          <a:xfrm>
            <a:off x="23590952" y="1402190"/>
            <a:ext cx="1520474"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85000"/>
                  </a:schemeClr>
                </a:solidFill>
                <a:latin typeface="Myriad Pro Cond" pitchFamily="34" charset="0"/>
              </a:rPr>
              <a:t>Plywood panel</a:t>
            </a:r>
            <a:endParaRPr lang="en-US" sz="1400" dirty="0">
              <a:solidFill>
                <a:schemeClr val="bg1">
                  <a:lumMod val="85000"/>
                </a:schemeClr>
              </a:solidFill>
              <a:latin typeface="Myriad Pro Cond" pitchFamily="34" charset="0"/>
            </a:endParaRPr>
          </a:p>
        </p:txBody>
      </p:sp>
      <p:cxnSp>
        <p:nvCxnSpPr>
          <p:cNvPr id="80" name="Straight Connector 79"/>
          <p:cNvCxnSpPr/>
          <p:nvPr/>
        </p:nvCxnSpPr>
        <p:spPr>
          <a:xfrm>
            <a:off x="22870578" y="1553825"/>
            <a:ext cx="720374"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3743352" y="2180290"/>
            <a:ext cx="0" cy="963771"/>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23705252" y="3108488"/>
            <a:ext cx="76200" cy="71141"/>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5"/>
          <p:cNvSpPr txBox="1"/>
          <p:nvPr/>
        </p:nvSpPr>
        <p:spPr>
          <a:xfrm>
            <a:off x="24463726" y="2028655"/>
            <a:ext cx="1520474"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85000"/>
                  </a:schemeClr>
                </a:solidFill>
                <a:latin typeface="Myriad Pro Cond" pitchFamily="34" charset="0"/>
              </a:rPr>
              <a:t>Acoustical ceiling panel</a:t>
            </a:r>
            <a:endParaRPr lang="en-US" sz="1400" dirty="0">
              <a:solidFill>
                <a:schemeClr val="bg1">
                  <a:lumMod val="85000"/>
                </a:schemeClr>
              </a:solidFill>
              <a:latin typeface="Myriad Pro Cond" pitchFamily="34" charset="0"/>
            </a:endParaRPr>
          </a:p>
        </p:txBody>
      </p:sp>
      <p:cxnSp>
        <p:nvCxnSpPr>
          <p:cNvPr id="103" name="Straight Connector 102"/>
          <p:cNvCxnSpPr/>
          <p:nvPr/>
        </p:nvCxnSpPr>
        <p:spPr>
          <a:xfrm>
            <a:off x="23743352" y="2180290"/>
            <a:ext cx="720374" cy="0"/>
          </a:xfrm>
          <a:prstGeom prst="line">
            <a:avLst/>
          </a:prstGeom>
          <a:ln w="12700">
            <a:solidFill>
              <a:srgbClr val="A6A6A6"/>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32000"/>
                    </a14:imgEffect>
                  </a14:imgLayer>
                </a14:imgProps>
              </a:ext>
              <a:ext uri="{28A0092B-C50C-407E-A947-70E740481C1C}">
                <a14:useLocalDpi xmlns:a14="http://schemas.microsoft.com/office/drawing/2010/main" val="0"/>
              </a:ext>
            </a:extLst>
          </a:blip>
          <a:stretch>
            <a:fillRect/>
          </a:stretch>
        </p:blipFill>
        <p:spPr>
          <a:xfrm>
            <a:off x="19116799" y="544462"/>
            <a:ext cx="2542879" cy="1518275"/>
          </a:xfrm>
          <a:prstGeom prst="rect">
            <a:avLst/>
          </a:prstGeom>
        </p:spPr>
      </p:pic>
      <p:grpSp>
        <p:nvGrpSpPr>
          <p:cNvPr id="54" name="Group 53"/>
          <p:cNvGrpSpPr/>
          <p:nvPr/>
        </p:nvGrpSpPr>
        <p:grpSpPr>
          <a:xfrm>
            <a:off x="18973800" y="1146491"/>
            <a:ext cx="2835182" cy="218168"/>
            <a:chOff x="18973800" y="990600"/>
            <a:chExt cx="3282720" cy="252606"/>
          </a:xfrm>
        </p:grpSpPr>
        <p:cxnSp>
          <p:nvCxnSpPr>
            <p:cNvPr id="29" name="Straight Connector 28"/>
            <p:cNvCxnSpPr/>
            <p:nvPr/>
          </p:nvCxnSpPr>
          <p:spPr>
            <a:xfrm>
              <a:off x="18973800" y="1221375"/>
              <a:ext cx="3282720" cy="0"/>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8973800" y="990600"/>
              <a:ext cx="0" cy="252606"/>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2256520" y="990600"/>
              <a:ext cx="0" cy="252606"/>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grpSp>
      <p:sp>
        <p:nvSpPr>
          <p:cNvPr id="106" name="TextBox 5"/>
          <p:cNvSpPr txBox="1"/>
          <p:nvPr/>
        </p:nvSpPr>
        <p:spPr>
          <a:xfrm>
            <a:off x="9677400" y="3044969"/>
            <a:ext cx="8153400" cy="1077218"/>
          </a:xfrm>
          <a:prstGeom prst="rect">
            <a:avLst/>
          </a:prstGeom>
          <a:noFill/>
        </p:spPr>
        <p:txBody>
          <a:bodyPr wrap="square">
            <a:spAutoFit/>
          </a:bodyPr>
          <a:lstStyle/>
          <a:p>
            <a:pPr>
              <a:defRPr/>
            </a:pPr>
            <a:r>
              <a:rPr lang="en-US" sz="2400" dirty="0" smtClean="0">
                <a:solidFill>
                  <a:schemeClr val="bg1"/>
                </a:solidFill>
                <a:latin typeface="Myriad Pro Cond" pitchFamily="34" charset="0"/>
              </a:rPr>
              <a:t>	multi-media presentations    </a:t>
            </a:r>
            <a:r>
              <a:rPr lang="en-US" sz="1600" dirty="0" smtClean="0">
                <a:solidFill>
                  <a:schemeClr val="bg1"/>
                </a:solidFill>
                <a:latin typeface="Myriad Pro Cond" pitchFamily="34" charset="0"/>
              </a:rPr>
              <a:t>motion </a:t>
            </a:r>
            <a:r>
              <a:rPr lang="en-US" sz="1600" dirty="0">
                <a:solidFill>
                  <a:schemeClr val="bg1"/>
                </a:solidFill>
                <a:latin typeface="Myriad Pro Cond" pitchFamily="34" charset="0"/>
              </a:rPr>
              <a:t>picture </a:t>
            </a:r>
            <a:r>
              <a:rPr lang="en-US" sz="1600" dirty="0" smtClean="0">
                <a:solidFill>
                  <a:schemeClr val="bg1"/>
                </a:solidFill>
                <a:latin typeface="Myriad Pro Cond" pitchFamily="34" charset="0"/>
              </a:rPr>
              <a:t>films     </a:t>
            </a:r>
            <a:r>
              <a:rPr lang="en-US" sz="2000" dirty="0" smtClean="0">
                <a:solidFill>
                  <a:schemeClr val="bg1"/>
                </a:solidFill>
                <a:latin typeface="Myriad Pro Cond" pitchFamily="34" charset="0"/>
              </a:rPr>
              <a:t>lectures    </a:t>
            </a:r>
            <a:r>
              <a:rPr lang="en-US" sz="2400" dirty="0" smtClean="0">
                <a:solidFill>
                  <a:schemeClr val="bg1"/>
                </a:solidFill>
                <a:latin typeface="Myriad Pro Cond" pitchFamily="34" charset="0"/>
              </a:rPr>
              <a:t>podium discussions   </a:t>
            </a:r>
            <a:r>
              <a:rPr lang="en-US" sz="3200" dirty="0" smtClean="0">
                <a:solidFill>
                  <a:schemeClr val="bg1"/>
                </a:solidFill>
                <a:latin typeface="Myriad Pro Cond" pitchFamily="34" charset="0"/>
              </a:rPr>
              <a:t> </a:t>
            </a:r>
            <a:r>
              <a:rPr lang="en-US" sz="1600" dirty="0">
                <a:solidFill>
                  <a:schemeClr val="bg1"/>
                </a:solidFill>
                <a:latin typeface="Myriad Pro Cond" pitchFamily="34" charset="0"/>
              </a:rPr>
              <a:t>rentable for outside </a:t>
            </a:r>
            <a:r>
              <a:rPr lang="en-US" sz="1600" dirty="0" smtClean="0">
                <a:solidFill>
                  <a:schemeClr val="bg1"/>
                </a:solidFill>
                <a:latin typeface="Myriad Pro Cond" pitchFamily="34" charset="0"/>
              </a:rPr>
              <a:t>parties       </a:t>
            </a:r>
            <a:r>
              <a:rPr lang="en-US" sz="3200" dirty="0" smtClean="0">
                <a:solidFill>
                  <a:schemeClr val="bg1"/>
                </a:solidFill>
                <a:latin typeface="Myriad Pro Cond" pitchFamily="34" charset="0"/>
              </a:rPr>
              <a:t>performances  </a:t>
            </a:r>
            <a:r>
              <a:rPr lang="en-US" sz="2400" dirty="0" smtClean="0">
                <a:solidFill>
                  <a:schemeClr val="bg1"/>
                </a:solidFill>
                <a:latin typeface="Myriad Pro Cond" pitchFamily="34" charset="0"/>
              </a:rPr>
              <a:t>screening </a:t>
            </a:r>
            <a:r>
              <a:rPr lang="en-US" sz="2400" dirty="0">
                <a:solidFill>
                  <a:schemeClr val="bg1"/>
                </a:solidFill>
                <a:latin typeface="Myriad Pro Cond" pitchFamily="34" charset="0"/>
              </a:rPr>
              <a:t>of new </a:t>
            </a:r>
            <a:r>
              <a:rPr lang="en-US" sz="2400" dirty="0" smtClean="0">
                <a:solidFill>
                  <a:schemeClr val="bg1"/>
                </a:solidFill>
                <a:latin typeface="Myriad Pro Cond" pitchFamily="34" charset="0"/>
              </a:rPr>
              <a:t>artwork</a:t>
            </a:r>
            <a:endParaRPr lang="en-US" dirty="0">
              <a:solidFill>
                <a:schemeClr val="bg1"/>
              </a:solidFill>
              <a:latin typeface="Myriad Pro Cond" pitchFamily="34" charset="0"/>
            </a:endParaRPr>
          </a:p>
        </p:txBody>
      </p:sp>
    </p:spTree>
    <p:extLst>
      <p:ext uri="{BB962C8B-B14F-4D97-AF65-F5344CB8AC3E}">
        <p14:creationId xmlns:p14="http://schemas.microsoft.com/office/powerpoint/2010/main" val="42466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1981200" y="304800"/>
            <a:ext cx="6248400" cy="5867400"/>
            <a:chOff x="1981200" y="304800"/>
            <a:chExt cx="6248400" cy="5867400"/>
          </a:xfrm>
        </p:grpSpPr>
        <p:cxnSp>
          <p:nvCxnSpPr>
            <p:cNvPr id="84" name="Straight Connector 83"/>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6"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7" name="Straight Connector 86"/>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9"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90" name="Straight Connector 89"/>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2</a:t>
              </a:r>
            </a:p>
          </p:txBody>
        </p:sp>
        <p:sp>
          <p:nvSpPr>
            <p:cNvPr id="92"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Theater</a:t>
              </a:r>
              <a:r>
                <a:rPr lang="en-US" sz="2000" b="1" dirty="0" smtClean="0">
                  <a:solidFill>
                    <a:schemeClr val="tx1">
                      <a:lumMod val="65000"/>
                      <a:lumOff val="35000"/>
                    </a:schemeClr>
                  </a:solidFill>
                  <a:latin typeface="Myriad Pro Cond" pitchFamily="34" charset="0"/>
                </a:rPr>
                <a:t>	</a:t>
              </a:r>
            </a:p>
            <a:p>
              <a:pPr eaLnBrk="1" hangingPunct="1"/>
              <a:r>
                <a:rPr lang="en-US" sz="1400" dirty="0" smtClean="0">
                  <a:solidFill>
                    <a:schemeClr val="bg1"/>
                  </a:solidFill>
                  <a:latin typeface="Myriad Pro Cond" pitchFamily="34" charset="0"/>
                </a:rPr>
                <a:t>Special purpose space</a:t>
              </a:r>
            </a:p>
          </p:txBody>
        </p:sp>
        <p:cxnSp>
          <p:nvCxnSpPr>
            <p:cNvPr id="93" name="Straight Connector 92"/>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5"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6" name="Straight Connector 95"/>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98"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9" name="Straight Connector 9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0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
        <p:nvSpPr>
          <p:cNvPr id="37" name="TextBox 5"/>
          <p:cNvSpPr txBox="1"/>
          <p:nvPr/>
        </p:nvSpPr>
        <p:spPr>
          <a:xfrm>
            <a:off x="8382000" y="3124200"/>
            <a:ext cx="4133035" cy="646331"/>
          </a:xfrm>
          <a:prstGeom prst="rect">
            <a:avLst/>
          </a:prstGeom>
          <a:noFill/>
        </p:spPr>
        <p:txBody>
          <a:bodyPr wrap="square">
            <a:spAutoFit/>
          </a:bodyPr>
          <a:lstStyle/>
          <a:p>
            <a:pPr algn="r" fontAlgn="auto">
              <a:spcBef>
                <a:spcPts val="0"/>
              </a:spcBef>
              <a:spcAft>
                <a:spcPts val="0"/>
              </a:spcAft>
              <a:tabLst>
                <a:tab pos="1727200" algn="l"/>
              </a:tabLst>
              <a:defRPr/>
            </a:pPr>
            <a:r>
              <a:rPr lang="en-US" sz="3600" b="1" dirty="0" smtClean="0">
                <a:solidFill>
                  <a:schemeClr val="bg1">
                    <a:lumMod val="85000"/>
                  </a:schemeClr>
                </a:solidFill>
                <a:latin typeface="Myriad Pro Cond" pitchFamily="34" charset="0"/>
              </a:rPr>
              <a:t>+</a:t>
            </a:r>
            <a:endParaRPr lang="en-US" sz="3600" b="1" dirty="0">
              <a:solidFill>
                <a:schemeClr val="bg1">
                  <a:lumMod val="85000"/>
                </a:schemeClr>
              </a:solidFill>
              <a:latin typeface="Myriad Pro Cond" pitchFamily="34" charset="0"/>
            </a:endParaRPr>
          </a:p>
        </p:txBody>
      </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b="72899"/>
          <a:stretch/>
        </p:blipFill>
        <p:spPr>
          <a:xfrm>
            <a:off x="15408346" y="2940900"/>
            <a:ext cx="2041454" cy="1290052"/>
          </a:xfrm>
          <a:prstGeom prst="rect">
            <a:avLst/>
          </a:prstGeom>
        </p:spPr>
      </p:pic>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1434" t="33044" r="-1434" b="39855"/>
          <a:stretch/>
        </p:blipFill>
        <p:spPr>
          <a:xfrm>
            <a:off x="12790168" y="3019039"/>
            <a:ext cx="1982840" cy="1133774"/>
          </a:xfrm>
          <a:prstGeom prst="rect">
            <a:avLst/>
          </a:prstGeom>
        </p:spPr>
      </p:pic>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t="68650" b="-1456"/>
          <a:stretch/>
        </p:blipFill>
        <p:spPr>
          <a:xfrm>
            <a:off x="9886641" y="2989107"/>
            <a:ext cx="2015989" cy="1301318"/>
          </a:xfrm>
          <a:prstGeom prst="rect">
            <a:avLst/>
          </a:prstGeom>
        </p:spPr>
      </p:pic>
      <p:sp>
        <p:nvSpPr>
          <p:cNvPr id="55" name="TextBox 5"/>
          <p:cNvSpPr txBox="1"/>
          <p:nvPr/>
        </p:nvSpPr>
        <p:spPr>
          <a:xfrm>
            <a:off x="11140630" y="3150447"/>
            <a:ext cx="4133035" cy="646331"/>
          </a:xfrm>
          <a:prstGeom prst="rect">
            <a:avLst/>
          </a:prstGeom>
          <a:noFill/>
        </p:spPr>
        <p:txBody>
          <a:bodyPr wrap="square">
            <a:spAutoFit/>
          </a:bodyPr>
          <a:lstStyle/>
          <a:p>
            <a:pPr algn="r" fontAlgn="auto">
              <a:spcBef>
                <a:spcPts val="0"/>
              </a:spcBef>
              <a:spcAft>
                <a:spcPts val="0"/>
              </a:spcAft>
              <a:tabLst>
                <a:tab pos="1727200" algn="l"/>
              </a:tabLst>
              <a:defRPr/>
            </a:pPr>
            <a:r>
              <a:rPr lang="en-US" sz="3600" b="1" dirty="0" smtClean="0">
                <a:solidFill>
                  <a:schemeClr val="bg1">
                    <a:lumMod val="85000"/>
                  </a:schemeClr>
                </a:solidFill>
                <a:latin typeface="Myriad Pro Cond" pitchFamily="34" charset="0"/>
              </a:rPr>
              <a:t>+</a:t>
            </a:r>
            <a:endParaRPr lang="en-US" sz="3600" b="1" dirty="0">
              <a:solidFill>
                <a:schemeClr val="bg1">
                  <a:lumMod val="85000"/>
                </a:schemeClr>
              </a:solidFill>
              <a:latin typeface="Myriad Pro Cond" pitchFamily="34" charset="0"/>
            </a:endParaRPr>
          </a:p>
        </p:txBody>
      </p:sp>
      <p:pic>
        <p:nvPicPr>
          <p:cNvPr id="56" name="Picture 5" descr="X:\_ final report\gallery\track real color.jpg"/>
          <p:cNvPicPr>
            <a:picLocks noChangeAspect="1" noChangeArrowheads="1"/>
          </p:cNvPicPr>
          <p:nvPr/>
        </p:nvPicPr>
        <p:blipFill rotWithShape="1">
          <a:blip r:embed="rId4">
            <a:extLst>
              <a:ext uri="{28A0092B-C50C-407E-A947-70E740481C1C}">
                <a14:useLocalDpi xmlns:a14="http://schemas.microsoft.com/office/drawing/2010/main" val="0"/>
              </a:ext>
            </a:extLst>
          </a:blip>
          <a:srcRect t="25491" b="19420"/>
          <a:stretch/>
        </p:blipFill>
        <p:spPr bwMode="auto">
          <a:xfrm>
            <a:off x="18359028" y="1143000"/>
            <a:ext cx="7625172" cy="335948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5">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23317200" y="4820524"/>
            <a:ext cx="3556000" cy="1288143"/>
          </a:xfrm>
          <a:prstGeom prst="rect">
            <a:avLst/>
          </a:prstGeom>
          <a:scene3d>
            <a:camera prst="orthographicFront">
              <a:rot lat="0" lon="10800000" rev="0"/>
            </a:camera>
            <a:lightRig rig="threePt" dir="t"/>
          </a:scene3d>
        </p:spPr>
      </p:pic>
      <p:sp>
        <p:nvSpPr>
          <p:cNvPr id="58" name="Isosceles Triangle 11"/>
          <p:cNvSpPr/>
          <p:nvPr/>
        </p:nvSpPr>
        <p:spPr>
          <a:xfrm>
            <a:off x="23322430" y="4810153"/>
            <a:ext cx="3463443" cy="630018"/>
          </a:xfrm>
          <a:custGeom>
            <a:avLst/>
            <a:gdLst>
              <a:gd name="connsiteX0" fmla="*/ 0 w 1501420"/>
              <a:gd name="connsiteY0" fmla="*/ 922210 h 922210"/>
              <a:gd name="connsiteX1" fmla="*/ 750710 w 1501420"/>
              <a:gd name="connsiteY1" fmla="*/ 0 h 922210"/>
              <a:gd name="connsiteX2" fmla="*/ 1501420 w 1501420"/>
              <a:gd name="connsiteY2" fmla="*/ 922210 h 922210"/>
              <a:gd name="connsiteX3" fmla="*/ 0 w 1501420"/>
              <a:gd name="connsiteY3" fmla="*/ 922210 h 922210"/>
              <a:gd name="connsiteX0" fmla="*/ 0 w 1501420"/>
              <a:gd name="connsiteY0" fmla="*/ 902039 h 902039"/>
              <a:gd name="connsiteX1" fmla="*/ 1355828 w 1501420"/>
              <a:gd name="connsiteY1" fmla="*/ 0 h 902039"/>
              <a:gd name="connsiteX2" fmla="*/ 1501420 w 1501420"/>
              <a:gd name="connsiteY2" fmla="*/ 902039 h 902039"/>
              <a:gd name="connsiteX3" fmla="*/ 0 w 1501420"/>
              <a:gd name="connsiteY3" fmla="*/ 902039 h 902039"/>
              <a:gd name="connsiteX0" fmla="*/ 0 w 1750190"/>
              <a:gd name="connsiteY0" fmla="*/ 686886 h 902039"/>
              <a:gd name="connsiteX1" fmla="*/ 1604598 w 1750190"/>
              <a:gd name="connsiteY1" fmla="*/ 0 h 902039"/>
              <a:gd name="connsiteX2" fmla="*/ 1750190 w 1750190"/>
              <a:gd name="connsiteY2" fmla="*/ 902039 h 902039"/>
              <a:gd name="connsiteX3" fmla="*/ 0 w 1750190"/>
              <a:gd name="connsiteY3" fmla="*/ 686886 h 902039"/>
              <a:gd name="connsiteX0" fmla="*/ 0 w 1803978"/>
              <a:gd name="connsiteY0" fmla="*/ 686886 h 902039"/>
              <a:gd name="connsiteX1" fmla="*/ 1604598 w 1803978"/>
              <a:gd name="connsiteY1" fmla="*/ 0 h 902039"/>
              <a:gd name="connsiteX2" fmla="*/ 1803978 w 1803978"/>
              <a:gd name="connsiteY2" fmla="*/ 902039 h 902039"/>
              <a:gd name="connsiteX3" fmla="*/ 0 w 1803978"/>
              <a:gd name="connsiteY3" fmla="*/ 686886 h 902039"/>
              <a:gd name="connsiteX0" fmla="*/ 0 w 1803978"/>
              <a:gd name="connsiteY0" fmla="*/ 441352 h 656505"/>
              <a:gd name="connsiteX1" fmla="*/ 1596131 w 1803978"/>
              <a:gd name="connsiteY1" fmla="*/ 0 h 656505"/>
              <a:gd name="connsiteX2" fmla="*/ 1803978 w 1803978"/>
              <a:gd name="connsiteY2" fmla="*/ 656505 h 656505"/>
              <a:gd name="connsiteX3" fmla="*/ 0 w 1803978"/>
              <a:gd name="connsiteY3" fmla="*/ 441352 h 656505"/>
              <a:gd name="connsiteX0" fmla="*/ 0 w 3446511"/>
              <a:gd name="connsiteY0" fmla="*/ 18019 h 656505"/>
              <a:gd name="connsiteX1" fmla="*/ 3238664 w 3446511"/>
              <a:gd name="connsiteY1" fmla="*/ 0 h 656505"/>
              <a:gd name="connsiteX2" fmla="*/ 3446511 w 3446511"/>
              <a:gd name="connsiteY2" fmla="*/ 656505 h 656505"/>
              <a:gd name="connsiteX3" fmla="*/ 0 w 3446511"/>
              <a:gd name="connsiteY3" fmla="*/ 18019 h 656505"/>
              <a:gd name="connsiteX0" fmla="*/ 0 w 3454977"/>
              <a:gd name="connsiteY0" fmla="*/ 18019 h 639571"/>
              <a:gd name="connsiteX1" fmla="*/ 3238664 w 3454977"/>
              <a:gd name="connsiteY1" fmla="*/ 0 h 639571"/>
              <a:gd name="connsiteX2" fmla="*/ 3454977 w 3454977"/>
              <a:gd name="connsiteY2" fmla="*/ 639571 h 639571"/>
              <a:gd name="connsiteX3" fmla="*/ 0 w 3454977"/>
              <a:gd name="connsiteY3" fmla="*/ 18019 h 639571"/>
              <a:gd name="connsiteX0" fmla="*/ 0 w 3429577"/>
              <a:gd name="connsiteY0" fmla="*/ 18019 h 605704"/>
              <a:gd name="connsiteX1" fmla="*/ 3238664 w 3429577"/>
              <a:gd name="connsiteY1" fmla="*/ 0 h 605704"/>
              <a:gd name="connsiteX2" fmla="*/ 3429577 w 3429577"/>
              <a:gd name="connsiteY2" fmla="*/ 605704 h 605704"/>
              <a:gd name="connsiteX3" fmla="*/ 0 w 3429577"/>
              <a:gd name="connsiteY3" fmla="*/ 18019 h 605704"/>
              <a:gd name="connsiteX0" fmla="*/ 0 w 3454977"/>
              <a:gd name="connsiteY0" fmla="*/ 18019 h 622637"/>
              <a:gd name="connsiteX1" fmla="*/ 3238664 w 3454977"/>
              <a:gd name="connsiteY1" fmla="*/ 0 h 622637"/>
              <a:gd name="connsiteX2" fmla="*/ 3454977 w 3454977"/>
              <a:gd name="connsiteY2" fmla="*/ 622637 h 622637"/>
              <a:gd name="connsiteX3" fmla="*/ 0 w 3454977"/>
              <a:gd name="connsiteY3" fmla="*/ 18019 h 622637"/>
              <a:gd name="connsiteX0" fmla="*/ 0 w 3463443"/>
              <a:gd name="connsiteY0" fmla="*/ 0 h 630018"/>
              <a:gd name="connsiteX1" fmla="*/ 3247130 w 3463443"/>
              <a:gd name="connsiteY1" fmla="*/ 7381 h 630018"/>
              <a:gd name="connsiteX2" fmla="*/ 3463443 w 3463443"/>
              <a:gd name="connsiteY2" fmla="*/ 630018 h 630018"/>
              <a:gd name="connsiteX3" fmla="*/ 0 w 3463443"/>
              <a:gd name="connsiteY3" fmla="*/ 0 h 630018"/>
            </a:gdLst>
            <a:ahLst/>
            <a:cxnLst>
              <a:cxn ang="0">
                <a:pos x="connsiteX0" y="connsiteY0"/>
              </a:cxn>
              <a:cxn ang="0">
                <a:pos x="connsiteX1" y="connsiteY1"/>
              </a:cxn>
              <a:cxn ang="0">
                <a:pos x="connsiteX2" y="connsiteY2"/>
              </a:cxn>
              <a:cxn ang="0">
                <a:pos x="connsiteX3" y="connsiteY3"/>
              </a:cxn>
            </a:cxnLst>
            <a:rect l="l" t="t" r="r" b="b"/>
            <a:pathLst>
              <a:path w="3463443" h="630018">
                <a:moveTo>
                  <a:pt x="0" y="0"/>
                </a:moveTo>
                <a:lnTo>
                  <a:pt x="3247130" y="7381"/>
                </a:lnTo>
                <a:lnTo>
                  <a:pt x="3463443" y="630018"/>
                </a:lnTo>
                <a:lnTo>
                  <a:pt x="0" y="0"/>
                </a:lnTo>
                <a:close/>
              </a:path>
            </a:pathLst>
          </a:custGeom>
          <a:gradFill flip="none" rotWithShape="1">
            <a:gsLst>
              <a:gs pos="0">
                <a:srgbClr val="05C0D9">
                  <a:alpha val="0"/>
                  <a:lumMod val="97000"/>
                  <a:lumOff val="3000"/>
                </a:srgbClr>
              </a:gs>
              <a:gs pos="61000">
                <a:srgbClr val="05C0D9">
                  <a:alpha val="34000"/>
                </a:srgbClr>
              </a:gs>
              <a:gs pos="100000">
                <a:srgbClr val="05C0D9">
                  <a:shade val="100000"/>
                  <a:satMod val="115000"/>
                  <a:lumMod val="10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6746200" y="5410200"/>
            <a:ext cx="76200" cy="76200"/>
          </a:xfrm>
          <a:prstGeom prst="ellipse">
            <a:avLst/>
          </a:prstGeom>
          <a:solidFill>
            <a:srgbClr val="05C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0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 descr="X:\_ final report\gallery\track real 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t="25491" b="19420"/>
          <a:stretch/>
        </p:blipFill>
        <p:spPr bwMode="auto">
          <a:xfrm>
            <a:off x="18359028" y="1143000"/>
            <a:ext cx="7625172" cy="3359486"/>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1981200" y="304800"/>
            <a:ext cx="6248400" cy="5867400"/>
            <a:chOff x="1981200" y="304800"/>
            <a:chExt cx="6248400" cy="5867400"/>
          </a:xfrm>
        </p:grpSpPr>
        <p:cxnSp>
          <p:nvCxnSpPr>
            <p:cNvPr id="84" name="Straight Connector 83"/>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6"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7" name="Straight Connector 86"/>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9"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90" name="Straight Connector 89"/>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2</a:t>
              </a:r>
            </a:p>
          </p:txBody>
        </p:sp>
        <p:sp>
          <p:nvSpPr>
            <p:cNvPr id="92"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Theater</a:t>
              </a:r>
              <a:r>
                <a:rPr lang="en-US" sz="2000" b="1" dirty="0" smtClean="0">
                  <a:solidFill>
                    <a:schemeClr val="tx1">
                      <a:lumMod val="65000"/>
                      <a:lumOff val="35000"/>
                    </a:schemeClr>
                  </a:solidFill>
                  <a:latin typeface="Myriad Pro Cond" pitchFamily="34" charset="0"/>
                </a:rPr>
                <a:t>	</a:t>
              </a:r>
            </a:p>
            <a:p>
              <a:pPr eaLnBrk="1" hangingPunct="1"/>
              <a:r>
                <a:rPr lang="en-US" sz="1400" dirty="0" smtClean="0">
                  <a:solidFill>
                    <a:schemeClr val="bg1"/>
                  </a:solidFill>
                  <a:latin typeface="Myriad Pro Cond" pitchFamily="34" charset="0"/>
                </a:rPr>
                <a:t>Special purpose space</a:t>
              </a:r>
            </a:p>
          </p:txBody>
        </p:sp>
        <p:cxnSp>
          <p:nvCxnSpPr>
            <p:cNvPr id="93" name="Straight Connector 92"/>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5"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6" name="Straight Connector 95"/>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98"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9" name="Straight Connector 9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0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33" name="Picture 4" descr="X:\_ final report\gallery\false 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64291"/>
            <a:ext cx="7637202" cy="61079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5">
            <a:biLevel thresh="75000"/>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5000" t="17605" r="11001" b="22280"/>
          <a:stretch/>
        </p:blipFill>
        <p:spPr>
          <a:xfrm>
            <a:off x="18973800" y="5283660"/>
            <a:ext cx="1371600" cy="1256129"/>
          </a:xfrm>
          <a:prstGeom prst="rect">
            <a:avLst/>
          </a:prstGeom>
        </p:spPr>
      </p:pic>
      <p:pic>
        <p:nvPicPr>
          <p:cNvPr id="35" name="Picture 34"/>
          <p:cNvPicPr>
            <a:picLocks noChangeAspect="1"/>
          </p:cNvPicPr>
          <p:nvPr/>
        </p:nvPicPr>
        <p:blipFill rotWithShape="1">
          <a:blip r:embed="rId7">
            <a:biLevel thresh="75000"/>
            <a:extLst>
              <a:ext uri="{28A0092B-C50C-407E-A947-70E740481C1C}">
                <a14:useLocalDpi xmlns:a14="http://schemas.microsoft.com/office/drawing/2010/main" val="0"/>
              </a:ext>
            </a:extLst>
          </a:blip>
          <a:srcRect l="17682" r="10948" b="31563"/>
          <a:stretch/>
        </p:blipFill>
        <p:spPr>
          <a:xfrm>
            <a:off x="20497800" y="5142284"/>
            <a:ext cx="1371600" cy="1242162"/>
          </a:xfrm>
          <a:prstGeom prst="rect">
            <a:avLst/>
          </a:prstGeom>
        </p:spPr>
      </p:pic>
      <p:grpSp>
        <p:nvGrpSpPr>
          <p:cNvPr id="15" name="Group 14"/>
          <p:cNvGrpSpPr/>
          <p:nvPr/>
        </p:nvGrpSpPr>
        <p:grpSpPr>
          <a:xfrm>
            <a:off x="25222200" y="278310"/>
            <a:ext cx="1833137" cy="6308856"/>
            <a:chOff x="25222200" y="278310"/>
            <a:chExt cx="1833137" cy="6308856"/>
          </a:xfrm>
        </p:grpSpPr>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22200" y="4293546"/>
              <a:ext cx="1828800" cy="2293620"/>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5222200" y="1464373"/>
              <a:ext cx="1828800" cy="1219200"/>
            </a:xfrm>
            <a:prstGeom prst="rect">
              <a:avLst/>
            </a:prstGeom>
          </p:spPr>
        </p:pic>
        <p:pic>
          <p:nvPicPr>
            <p:cNvPr id="5" name="Picture 4"/>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2254" t="2469"/>
            <a:stretch/>
          </p:blipFill>
          <p:spPr>
            <a:xfrm>
              <a:off x="25222200" y="278310"/>
              <a:ext cx="1828800" cy="119672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5226537" y="2669359"/>
              <a:ext cx="1828800" cy="1218240"/>
            </a:xfrm>
            <a:prstGeom prst="rect">
              <a:avLst/>
            </a:prstGeom>
          </p:spPr>
        </p:pic>
        <p:pic>
          <p:nvPicPr>
            <p:cNvPr id="9" name="Picture 8"/>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25226537" y="3887599"/>
              <a:ext cx="1828800" cy="1087668"/>
            </a:xfrm>
            <a:prstGeom prst="rect">
              <a:avLst/>
            </a:prstGeom>
          </p:spPr>
        </p:pic>
      </p:grpSp>
      <p:sp>
        <p:nvSpPr>
          <p:cNvPr id="16" name="Rectangle 15"/>
          <p:cNvSpPr/>
          <p:nvPr/>
        </p:nvSpPr>
        <p:spPr>
          <a:xfrm>
            <a:off x="22108886" y="1517464"/>
            <a:ext cx="794656" cy="2421902"/>
          </a:xfrm>
          <a:custGeom>
            <a:avLst/>
            <a:gdLst>
              <a:gd name="connsiteX0" fmla="*/ 0 w 228600"/>
              <a:gd name="connsiteY0" fmla="*/ 0 h 2225959"/>
              <a:gd name="connsiteX1" fmla="*/ 228600 w 228600"/>
              <a:gd name="connsiteY1" fmla="*/ 0 h 2225959"/>
              <a:gd name="connsiteX2" fmla="*/ 228600 w 228600"/>
              <a:gd name="connsiteY2" fmla="*/ 2225959 h 2225959"/>
              <a:gd name="connsiteX3" fmla="*/ 0 w 228600"/>
              <a:gd name="connsiteY3" fmla="*/ 2225959 h 2225959"/>
              <a:gd name="connsiteX4" fmla="*/ 0 w 228600"/>
              <a:gd name="connsiteY4" fmla="*/ 0 h 2225959"/>
              <a:gd name="connsiteX0" fmla="*/ 0 w 348342"/>
              <a:gd name="connsiteY0" fmla="*/ 0 h 2225959"/>
              <a:gd name="connsiteX1" fmla="*/ 348342 w 348342"/>
              <a:gd name="connsiteY1" fmla="*/ 250371 h 2225959"/>
              <a:gd name="connsiteX2" fmla="*/ 228600 w 348342"/>
              <a:gd name="connsiteY2" fmla="*/ 2225959 h 2225959"/>
              <a:gd name="connsiteX3" fmla="*/ 0 w 348342"/>
              <a:gd name="connsiteY3" fmla="*/ 2225959 h 2225959"/>
              <a:gd name="connsiteX4" fmla="*/ 0 w 348342"/>
              <a:gd name="connsiteY4" fmla="*/ 0 h 2225959"/>
              <a:gd name="connsiteX0" fmla="*/ 163285 w 348342"/>
              <a:gd name="connsiteY0" fmla="*/ 0 h 2030016"/>
              <a:gd name="connsiteX1" fmla="*/ 348342 w 348342"/>
              <a:gd name="connsiteY1" fmla="*/ 54428 h 2030016"/>
              <a:gd name="connsiteX2" fmla="*/ 228600 w 348342"/>
              <a:gd name="connsiteY2" fmla="*/ 2030016 h 2030016"/>
              <a:gd name="connsiteX3" fmla="*/ 0 w 348342"/>
              <a:gd name="connsiteY3" fmla="*/ 2030016 h 2030016"/>
              <a:gd name="connsiteX4" fmla="*/ 163285 w 348342"/>
              <a:gd name="connsiteY4" fmla="*/ 0 h 2030016"/>
              <a:gd name="connsiteX0" fmla="*/ 163285 w 370114"/>
              <a:gd name="connsiteY0" fmla="*/ 0 h 2030016"/>
              <a:gd name="connsiteX1" fmla="*/ 370114 w 370114"/>
              <a:gd name="connsiteY1" fmla="*/ 21771 h 2030016"/>
              <a:gd name="connsiteX2" fmla="*/ 228600 w 370114"/>
              <a:gd name="connsiteY2" fmla="*/ 2030016 h 2030016"/>
              <a:gd name="connsiteX3" fmla="*/ 0 w 370114"/>
              <a:gd name="connsiteY3" fmla="*/ 2030016 h 2030016"/>
              <a:gd name="connsiteX4" fmla="*/ 163285 w 370114"/>
              <a:gd name="connsiteY4" fmla="*/ 0 h 2030016"/>
              <a:gd name="connsiteX0" fmla="*/ 685799 w 892628"/>
              <a:gd name="connsiteY0" fmla="*/ 0 h 2411016"/>
              <a:gd name="connsiteX1" fmla="*/ 892628 w 892628"/>
              <a:gd name="connsiteY1" fmla="*/ 21771 h 2411016"/>
              <a:gd name="connsiteX2" fmla="*/ 751114 w 892628"/>
              <a:gd name="connsiteY2" fmla="*/ 2030016 h 2411016"/>
              <a:gd name="connsiteX3" fmla="*/ 0 w 892628"/>
              <a:gd name="connsiteY3" fmla="*/ 2411016 h 2411016"/>
              <a:gd name="connsiteX4" fmla="*/ 685799 w 892628"/>
              <a:gd name="connsiteY4" fmla="*/ 0 h 2411016"/>
              <a:gd name="connsiteX0" fmla="*/ 685799 w 892628"/>
              <a:gd name="connsiteY0" fmla="*/ 0 h 2421902"/>
              <a:gd name="connsiteX1" fmla="*/ 892628 w 892628"/>
              <a:gd name="connsiteY1" fmla="*/ 21771 h 2421902"/>
              <a:gd name="connsiteX2" fmla="*/ 87086 w 892628"/>
              <a:gd name="connsiteY2" fmla="*/ 2421902 h 2421902"/>
              <a:gd name="connsiteX3" fmla="*/ 0 w 892628"/>
              <a:gd name="connsiteY3" fmla="*/ 2411016 h 2421902"/>
              <a:gd name="connsiteX4" fmla="*/ 685799 w 892628"/>
              <a:gd name="connsiteY4" fmla="*/ 0 h 2421902"/>
              <a:gd name="connsiteX0" fmla="*/ 685799 w 794656"/>
              <a:gd name="connsiteY0" fmla="*/ 0 h 2421902"/>
              <a:gd name="connsiteX1" fmla="*/ 794656 w 794656"/>
              <a:gd name="connsiteY1" fmla="*/ 10885 h 2421902"/>
              <a:gd name="connsiteX2" fmla="*/ 87086 w 794656"/>
              <a:gd name="connsiteY2" fmla="*/ 2421902 h 2421902"/>
              <a:gd name="connsiteX3" fmla="*/ 0 w 794656"/>
              <a:gd name="connsiteY3" fmla="*/ 2411016 h 2421902"/>
              <a:gd name="connsiteX4" fmla="*/ 685799 w 794656"/>
              <a:gd name="connsiteY4" fmla="*/ 0 h 242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656" h="2421902">
                <a:moveTo>
                  <a:pt x="685799" y="0"/>
                </a:moveTo>
                <a:lnTo>
                  <a:pt x="794656" y="10885"/>
                </a:lnTo>
                <a:lnTo>
                  <a:pt x="87086" y="2421902"/>
                </a:lnTo>
                <a:lnTo>
                  <a:pt x="0" y="2411016"/>
                </a:lnTo>
                <a:lnTo>
                  <a:pt x="685799" y="0"/>
                </a:lnTo>
                <a:close/>
              </a:path>
            </a:pathLst>
          </a:custGeom>
          <a:noFill/>
          <a:ln w="28575">
            <a:solidFill>
              <a:srgbClr val="05C0D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650200" y="1829184"/>
            <a:ext cx="228600" cy="228216"/>
          </a:xfrm>
          <a:prstGeom prst="ellipse">
            <a:avLst/>
          </a:prstGeom>
          <a:noFill/>
          <a:ln w="28575">
            <a:solidFill>
              <a:srgbClr val="05C0D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4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p:cNvSpPr txBox="1">
            <a:spLocks noChangeArrowheads="1"/>
          </p:cNvSpPr>
          <p:nvPr/>
        </p:nvSpPr>
        <p:spPr bwMode="auto">
          <a:xfrm>
            <a:off x="19431000" y="609600"/>
            <a:ext cx="28462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200" dirty="0" smtClean="0">
                <a:solidFill>
                  <a:srgbClr val="A6A6A6"/>
                </a:solidFill>
                <a:latin typeface="Myriad Pro Cond" pitchFamily="34" charset="0"/>
              </a:rPr>
              <a:t>WELCOME TO THE HOUSTON MUSEUM OF AMERICAN ART</a:t>
            </a:r>
            <a:endParaRPr lang="en-US" sz="3200" dirty="0">
              <a:solidFill>
                <a:srgbClr val="A6A6A6"/>
              </a:solidFill>
              <a:latin typeface="Myriad Pro Cond" pitchFamily="34" charset="0"/>
            </a:endParaRPr>
          </a:p>
        </p:txBody>
      </p:sp>
      <p:pic>
        <p:nvPicPr>
          <p:cNvPr id="93" name="Picture 4" descr="X:\pictures\compiled Houston pictures\Screen Shot 2012-09-09 at 9.36.07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221" y="753600"/>
            <a:ext cx="9128779" cy="51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5"/>
          <p:cNvSpPr txBox="1">
            <a:spLocks noChangeArrowheads="1"/>
          </p:cNvSpPr>
          <p:nvPr/>
        </p:nvSpPr>
        <p:spPr bwMode="auto">
          <a:xfrm>
            <a:off x="19431000" y="2603480"/>
            <a:ext cx="4724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smtClean="0">
                <a:solidFill>
                  <a:srgbClr val="A6A6A6"/>
                </a:solidFill>
                <a:latin typeface="Myriad Pro Cond" pitchFamily="34" charset="0"/>
              </a:rPr>
              <a:t>Since 1930, the Houston has championed groundbreaking American art. The museum’s founder believed in supporting living artists, from  celebrated pioneers to the latest innovators. We continue this tradition by presenting a mix of special exhibitions and installations of works from  our collection. </a:t>
            </a:r>
          </a:p>
          <a:p>
            <a:pPr eaLnBrk="1" hangingPunct="1"/>
            <a:endParaRPr lang="en-US" sz="2400" dirty="0">
              <a:solidFill>
                <a:srgbClr val="A6A6A6"/>
              </a:solidFill>
              <a:latin typeface="Myriad Pro Cond" pitchFamily="34" charset="0"/>
            </a:endParaRPr>
          </a:p>
          <a:p>
            <a:pPr eaLnBrk="1" hangingPunct="1"/>
            <a:r>
              <a:rPr lang="en-US" sz="2400" dirty="0" smtClean="0">
                <a:solidFill>
                  <a:srgbClr val="A6A6A6"/>
                </a:solidFill>
                <a:latin typeface="Myriad Pro Cond" pitchFamily="34" charset="0"/>
              </a:rPr>
              <a:t>We hope you enjoy your visit.</a:t>
            </a:r>
            <a:endParaRPr lang="en-US" sz="2400" dirty="0">
              <a:solidFill>
                <a:srgbClr val="A6A6A6"/>
              </a:solidFill>
              <a:latin typeface="Myriad Pro Cond" pitchFamily="34" charset="0"/>
            </a:endParaRPr>
          </a:p>
        </p:txBody>
      </p:sp>
      <p:grpSp>
        <p:nvGrpSpPr>
          <p:cNvPr id="3" name="Group 2"/>
          <p:cNvGrpSpPr/>
          <p:nvPr/>
        </p:nvGrpSpPr>
        <p:grpSpPr>
          <a:xfrm>
            <a:off x="1981200" y="304800"/>
            <a:ext cx="6248400" cy="5867400"/>
            <a:chOff x="1981200" y="304800"/>
            <a:chExt cx="6248400" cy="5867400"/>
          </a:xfrm>
        </p:grpSpPr>
        <p:cxnSp>
          <p:nvCxnSpPr>
            <p:cNvPr id="27" name="Straight Connector 26"/>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4</a:t>
              </a:r>
            </a:p>
          </p:txBody>
        </p:sp>
        <p:sp>
          <p:nvSpPr>
            <p:cNvPr id="29"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Electrical Depth</a:t>
              </a:r>
            </a:p>
            <a:p>
              <a:pPr eaLnBrk="1" hangingPunct="1"/>
              <a:r>
                <a:rPr lang="en-US" sz="1400" dirty="0" smtClean="0">
                  <a:solidFill>
                    <a:schemeClr val="bg1"/>
                  </a:solidFill>
                  <a:latin typeface="Myriad Pro Cond" pitchFamily="34" charset="0"/>
                </a:rPr>
                <a:t>System type conversion + Cogeneration</a:t>
              </a:r>
            </a:p>
          </p:txBody>
        </p:sp>
        <p:cxnSp>
          <p:nvCxnSpPr>
            <p:cNvPr id="30" name="Straight Connector 29"/>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3</a:t>
              </a:r>
            </a:p>
          </p:txBody>
        </p:sp>
        <p:sp>
          <p:nvSpPr>
            <p:cNvPr id="32"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8</a:t>
              </a:r>
              <a:r>
                <a:rPr lang="en-US" sz="2000" b="1" baseline="30000" dirty="0" smtClean="0">
                  <a:solidFill>
                    <a:schemeClr val="bg1"/>
                  </a:solidFill>
                  <a:latin typeface="Myriad Pro Cond" pitchFamily="34" charset="0"/>
                </a:rPr>
                <a:t>th</a:t>
              </a:r>
              <a:r>
                <a:rPr lang="en-US" sz="2000" b="1" dirty="0" smtClean="0">
                  <a:solidFill>
                    <a:schemeClr val="bg1"/>
                  </a:solidFill>
                  <a:latin typeface="Myriad Pro Cond" pitchFamily="34" charset="0"/>
                </a:rPr>
                <a:t> floor gallery</a:t>
              </a:r>
            </a:p>
            <a:p>
              <a:pPr eaLnBrk="1" hangingPunct="1"/>
              <a:r>
                <a:rPr lang="en-US" sz="1400" dirty="0" smtClean="0">
                  <a:solidFill>
                    <a:schemeClr val="bg1"/>
                  </a:solidFill>
                  <a:latin typeface="Myriad Pro Cond" pitchFamily="34" charset="0"/>
                </a:rPr>
                <a:t>Large workspace + </a:t>
              </a:r>
              <a:r>
                <a:rPr lang="en-US" sz="1400" dirty="0" err="1" smtClean="0">
                  <a:solidFill>
                    <a:schemeClr val="bg1"/>
                  </a:solidFill>
                  <a:latin typeface="Myriad Pro Cond" pitchFamily="34" charset="0"/>
                </a:rPr>
                <a:t>daylighting</a:t>
              </a:r>
              <a:endParaRPr lang="en-US" sz="1400" dirty="0" smtClean="0">
                <a:solidFill>
                  <a:schemeClr val="bg1"/>
                </a:solidFill>
                <a:latin typeface="Myriad Pro Cond" pitchFamily="34" charset="0"/>
              </a:endParaRPr>
            </a:p>
          </p:txBody>
        </p:sp>
        <p:cxnSp>
          <p:nvCxnSpPr>
            <p:cNvPr id="33" name="Straight Connector 32"/>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2</a:t>
              </a:r>
            </a:p>
          </p:txBody>
        </p:sp>
        <p:sp>
          <p:nvSpPr>
            <p:cNvPr id="35"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Theater	</a:t>
              </a:r>
            </a:p>
            <a:p>
              <a:pPr eaLnBrk="1" hangingPunct="1"/>
              <a:r>
                <a:rPr lang="en-US" sz="1400" dirty="0" smtClean="0">
                  <a:solidFill>
                    <a:schemeClr val="bg1"/>
                  </a:solidFill>
                  <a:latin typeface="Myriad Pro Cond" pitchFamily="34" charset="0"/>
                </a:rPr>
                <a:t>Special purpose space</a:t>
              </a:r>
            </a:p>
          </p:txBody>
        </p:sp>
        <p:cxnSp>
          <p:nvCxnSpPr>
            <p:cNvPr id="39" name="Straight Connector 38"/>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1</a:t>
              </a:r>
            </a:p>
          </p:txBody>
        </p:sp>
        <p:sp>
          <p:nvSpPr>
            <p:cNvPr id="41"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Building facade</a:t>
              </a:r>
            </a:p>
            <a:p>
              <a:pPr eaLnBrk="1" hangingPunct="1"/>
              <a:r>
                <a:rPr lang="en-US" sz="1400" dirty="0" smtClean="0">
                  <a:solidFill>
                    <a:schemeClr val="bg1"/>
                  </a:solidFill>
                  <a:latin typeface="Myriad Pro Cond" pitchFamily="34" charset="0"/>
                </a:rPr>
                <a:t>Scale of perception + Exterior space</a:t>
              </a:r>
            </a:p>
          </p:txBody>
        </p:sp>
        <p:cxnSp>
          <p:nvCxnSpPr>
            <p:cNvPr id="42" name="Straight Connector 41"/>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44"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bg1"/>
                  </a:solidFill>
                  <a:latin typeface="Myriad Pro Cond" pitchFamily="34" charset="0"/>
                </a:rPr>
                <a:t>Project overview + design concept</a:t>
              </a:r>
            </a:p>
          </p:txBody>
        </p:sp>
        <p:cxnSp>
          <p:nvCxnSpPr>
            <p:cNvPr id="45" name="Straight Connector 44"/>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5</a:t>
              </a:r>
            </a:p>
          </p:txBody>
        </p:sp>
        <p:sp>
          <p:nvSpPr>
            <p:cNvPr id="47"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 special thanks to</a:t>
              </a:r>
            </a:p>
            <a:p>
              <a:pPr eaLnBrk="1" hangingPunct="1"/>
              <a:r>
                <a:rPr lang="en-US" sz="1400" dirty="0" smtClean="0">
                  <a:solidFill>
                    <a:schemeClr val="bg1"/>
                  </a:solidFill>
                  <a:latin typeface="Myriad Pro Cond" pitchFamily="34" charset="0"/>
                </a:rPr>
                <a:t>Summary + acknowledgements + questions</a:t>
              </a:r>
            </a:p>
          </p:txBody>
        </p:sp>
      </p:grpSp>
    </p:spTree>
    <p:extLst>
      <p:ext uri="{BB962C8B-B14F-4D97-AF65-F5344CB8AC3E}">
        <p14:creationId xmlns:p14="http://schemas.microsoft.com/office/powerpoint/2010/main" val="2783020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5"/>
          <p:cNvSpPr txBox="1"/>
          <p:nvPr/>
        </p:nvSpPr>
        <p:spPr>
          <a:xfrm>
            <a:off x="9867900" y="3145824"/>
            <a:ext cx="7772399" cy="461665"/>
          </a:xfrm>
          <a:prstGeom prst="rect">
            <a:avLst/>
          </a:prstGeom>
          <a:noFill/>
        </p:spPr>
        <p:txBody>
          <a:bodyPr wrap="square">
            <a:spAutoFit/>
          </a:bodyPr>
          <a:lstStyle/>
          <a:p>
            <a:pPr algn="ctr" fontAlgn="auto">
              <a:spcBef>
                <a:spcPts val="0"/>
              </a:spcBef>
              <a:spcAft>
                <a:spcPts val="0"/>
              </a:spcAft>
              <a:defRPr/>
            </a:pPr>
            <a:r>
              <a:rPr lang="en-US" sz="2400" dirty="0" smtClean="0">
                <a:solidFill>
                  <a:schemeClr val="bg1"/>
                </a:solidFill>
                <a:latin typeface="Myriad Pro Cond" pitchFamily="34" charset="0"/>
              </a:rPr>
              <a:t>8</a:t>
            </a:r>
            <a:r>
              <a:rPr lang="en-US" sz="2400" baseline="30000" dirty="0" smtClean="0">
                <a:solidFill>
                  <a:schemeClr val="bg1"/>
                </a:solidFill>
                <a:latin typeface="Myriad Pro Cond" pitchFamily="34" charset="0"/>
              </a:rPr>
              <a:t>th</a:t>
            </a:r>
            <a:r>
              <a:rPr lang="en-US" sz="2400" dirty="0" smtClean="0">
                <a:solidFill>
                  <a:schemeClr val="bg1"/>
                </a:solidFill>
                <a:latin typeface="Myriad Pro Cond" pitchFamily="34" charset="0"/>
              </a:rPr>
              <a:t> floor gallery</a:t>
            </a:r>
            <a:endParaRPr lang="en-US" sz="2400" dirty="0">
              <a:solidFill>
                <a:schemeClr val="bg1"/>
              </a:solidFill>
              <a:latin typeface="Myriad Pro Cond" pitchFamily="34" charset="0"/>
            </a:endParaRPr>
          </a:p>
        </p:txBody>
      </p:sp>
      <p:grpSp>
        <p:nvGrpSpPr>
          <p:cNvPr id="71" name="Group 70"/>
          <p:cNvGrpSpPr/>
          <p:nvPr/>
        </p:nvGrpSpPr>
        <p:grpSpPr>
          <a:xfrm>
            <a:off x="1981200" y="304800"/>
            <a:ext cx="6248400" cy="5867400"/>
            <a:chOff x="1981200" y="304800"/>
            <a:chExt cx="6248400" cy="5867400"/>
          </a:xfrm>
        </p:grpSpPr>
        <p:cxnSp>
          <p:nvCxnSpPr>
            <p:cNvPr id="72" name="Straight Connector 7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4"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5" name="Straight Connector 74"/>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3</a:t>
              </a:r>
            </a:p>
          </p:txBody>
        </p:sp>
        <p:sp>
          <p:nvSpPr>
            <p:cNvPr id="77"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8</a:t>
              </a:r>
              <a:r>
                <a:rPr lang="en-US" sz="2000" b="1" baseline="30000" dirty="0" smtClean="0">
                  <a:solidFill>
                    <a:schemeClr val="bg1"/>
                  </a:solidFill>
                  <a:latin typeface="Myriad Pro Cond" pitchFamily="34" charset="0"/>
                </a:rPr>
                <a:t>th</a:t>
              </a:r>
              <a:r>
                <a:rPr lang="en-US" sz="2000" b="1" dirty="0" smtClean="0">
                  <a:solidFill>
                    <a:schemeClr val="bg1"/>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78" name="Straight Connector 77"/>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8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1" name="Straight Connector 8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5" name="Straight Connector 8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8" name="Straight Connector 8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384802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1981200" y="304800"/>
            <a:ext cx="6248400" cy="5867400"/>
            <a:chOff x="1981200" y="304800"/>
            <a:chExt cx="6248400" cy="5867400"/>
          </a:xfrm>
        </p:grpSpPr>
        <p:cxnSp>
          <p:nvCxnSpPr>
            <p:cNvPr id="72" name="Straight Connector 7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4"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5" name="Straight Connector 74"/>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3</a:t>
              </a:r>
            </a:p>
          </p:txBody>
        </p:sp>
        <p:sp>
          <p:nvSpPr>
            <p:cNvPr id="77"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8</a:t>
              </a:r>
              <a:r>
                <a:rPr lang="en-US" sz="2000" b="1" baseline="30000" dirty="0" smtClean="0">
                  <a:solidFill>
                    <a:schemeClr val="bg1"/>
                  </a:solidFill>
                  <a:latin typeface="Myriad Pro Cond" pitchFamily="34" charset="0"/>
                </a:rPr>
                <a:t>th</a:t>
              </a:r>
              <a:r>
                <a:rPr lang="en-US" sz="2000" b="1" dirty="0" smtClean="0">
                  <a:solidFill>
                    <a:schemeClr val="bg1"/>
                  </a:solidFill>
                  <a:latin typeface="Myriad Pro Cond" pitchFamily="34" charset="0"/>
                </a:rPr>
                <a:t> floor gallery</a:t>
              </a:r>
            </a:p>
            <a:p>
              <a:pPr eaLnBrk="1" hangingPunct="1"/>
              <a:r>
                <a:rPr lang="en-US" sz="1400" dirty="0" smtClean="0">
                  <a:solidFill>
                    <a:schemeClr val="bg1"/>
                  </a:solidFill>
                  <a:latin typeface="Myriad Pro Cond" pitchFamily="34" charset="0"/>
                </a:rPr>
                <a:t>Large workspace </a:t>
              </a:r>
              <a:r>
                <a:rPr lang="en-US" sz="1400" dirty="0" smtClean="0">
                  <a:solidFill>
                    <a:schemeClr val="tx1">
                      <a:lumMod val="65000"/>
                      <a:lumOff val="35000"/>
                    </a:schemeClr>
                  </a:solidFill>
                  <a:latin typeface="Myriad Pro Cond" pitchFamily="34" charset="0"/>
                </a:rPr>
                <a:t>+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78" name="Straight Connector 77"/>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8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1" name="Straight Connector 8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5" name="Straight Connector 8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8" name="Straight Connector 8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3653" t="25275" r="13187" b="21826"/>
          <a:stretch/>
        </p:blipFill>
        <p:spPr>
          <a:xfrm>
            <a:off x="9296400" y="1981200"/>
            <a:ext cx="5376105" cy="3108411"/>
          </a:xfrm>
          <a:prstGeom prst="rect">
            <a:avLst/>
          </a:prstGeom>
        </p:spPr>
      </p:pic>
      <p:grpSp>
        <p:nvGrpSpPr>
          <p:cNvPr id="2" name="Group 1"/>
          <p:cNvGrpSpPr/>
          <p:nvPr/>
        </p:nvGrpSpPr>
        <p:grpSpPr>
          <a:xfrm>
            <a:off x="14992545" y="2605829"/>
            <a:ext cx="2362200" cy="461962"/>
            <a:chOff x="15068047" y="3983666"/>
            <a:chExt cx="2362200" cy="461962"/>
          </a:xfrm>
        </p:grpSpPr>
        <p:cxnSp>
          <p:nvCxnSpPr>
            <p:cNvPr id="6" name="Straight Arrow Connector 5"/>
            <p:cNvCxnSpPr/>
            <p:nvPr/>
          </p:nvCxnSpPr>
          <p:spPr>
            <a:xfrm flipV="1">
              <a:off x="17145000" y="4061972"/>
              <a:ext cx="0" cy="281428"/>
            </a:xfrm>
            <a:prstGeom prst="straightConnector1">
              <a:avLst/>
            </a:prstGeom>
            <a:ln w="19050">
              <a:solidFill>
                <a:srgbClr val="A6A6A6"/>
              </a:solidFill>
              <a:tailEnd type="arrow"/>
            </a:ln>
          </p:spPr>
          <p:style>
            <a:lnRef idx="1">
              <a:schemeClr val="accent1"/>
            </a:lnRef>
            <a:fillRef idx="0">
              <a:schemeClr val="accent1"/>
            </a:fillRef>
            <a:effectRef idx="0">
              <a:schemeClr val="accent1"/>
            </a:effectRef>
            <a:fontRef idx="minor">
              <a:schemeClr val="tx1"/>
            </a:fontRef>
          </p:style>
        </p:cxnSp>
        <p:sp>
          <p:nvSpPr>
            <p:cNvPr id="33" name="TextBox 5"/>
            <p:cNvSpPr txBox="1">
              <a:spLocks noChangeArrowheads="1"/>
            </p:cNvSpPr>
            <p:nvPr/>
          </p:nvSpPr>
          <p:spPr bwMode="auto">
            <a:xfrm>
              <a:off x="15068047" y="3983666"/>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dirty="0" smtClean="0">
                  <a:solidFill>
                    <a:schemeClr val="bg1">
                      <a:lumMod val="85000"/>
                    </a:schemeClr>
                  </a:solidFill>
                  <a:latin typeface="Myriad Pro Cond" pitchFamily="34" charset="0"/>
                </a:rPr>
                <a:t>N</a:t>
              </a:r>
              <a:r>
                <a:rPr lang="en-US" sz="2400" dirty="0" smtClean="0">
                  <a:solidFill>
                    <a:srgbClr val="05C0D9"/>
                  </a:solidFill>
                  <a:latin typeface="Myriad Pro Cond" pitchFamily="34" charset="0"/>
                </a:rPr>
                <a:t> </a:t>
              </a:r>
              <a:endParaRPr lang="en-US" sz="2400" dirty="0">
                <a:solidFill>
                  <a:srgbClr val="05C0D9"/>
                </a:solidFill>
                <a:latin typeface="Myriad Pro Cond" pitchFamily="34" charset="0"/>
              </a:endParaRPr>
            </a:p>
          </p:txBody>
        </p:sp>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407" t="6199" r="4378" b="9815"/>
          <a:stretch/>
        </p:blipFill>
        <p:spPr>
          <a:xfrm>
            <a:off x="14706598" y="3276600"/>
            <a:ext cx="3048001" cy="1700686"/>
          </a:xfrm>
          <a:prstGeom prst="rect">
            <a:avLst/>
          </a:prstGeom>
        </p:spPr>
      </p:pic>
      <p:grpSp>
        <p:nvGrpSpPr>
          <p:cNvPr id="34" name="Group 33"/>
          <p:cNvGrpSpPr/>
          <p:nvPr/>
        </p:nvGrpSpPr>
        <p:grpSpPr>
          <a:xfrm rot="16200000">
            <a:off x="16009695" y="3996810"/>
            <a:ext cx="1963387" cy="218168"/>
            <a:chOff x="18973800" y="990600"/>
            <a:chExt cx="3282720" cy="252606"/>
          </a:xfrm>
        </p:grpSpPr>
        <p:cxnSp>
          <p:nvCxnSpPr>
            <p:cNvPr id="35" name="Straight Connector 34"/>
            <p:cNvCxnSpPr/>
            <p:nvPr/>
          </p:nvCxnSpPr>
          <p:spPr>
            <a:xfrm>
              <a:off x="18973800" y="1221375"/>
              <a:ext cx="3282720" cy="0"/>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973800" y="990600"/>
              <a:ext cx="0" cy="252606"/>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2256520" y="990600"/>
              <a:ext cx="0" cy="252606"/>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grpSp>
      <p:graphicFrame>
        <p:nvGraphicFramePr>
          <p:cNvPr id="54" name="Chart 53"/>
          <p:cNvGraphicFramePr>
            <a:graphicFrameLocks/>
          </p:cNvGraphicFramePr>
          <p:nvPr>
            <p:extLst>
              <p:ext uri="{D42A27DB-BD31-4B8C-83A1-F6EECF244321}">
                <p14:modId xmlns:p14="http://schemas.microsoft.com/office/powerpoint/2010/main" val="3749010842"/>
              </p:ext>
            </p:extLst>
          </p:nvPr>
        </p:nvGraphicFramePr>
        <p:xfrm>
          <a:off x="19431000" y="1905000"/>
          <a:ext cx="7160325" cy="3566371"/>
        </p:xfrm>
        <a:graphic>
          <a:graphicData uri="http://schemas.openxmlformats.org/drawingml/2006/chart">
            <c:chart xmlns:c="http://schemas.openxmlformats.org/drawingml/2006/chart" xmlns:r="http://schemas.openxmlformats.org/officeDocument/2006/relationships" r:id="rId6"/>
          </a:graphicData>
        </a:graphic>
      </p:graphicFrame>
      <p:grpSp>
        <p:nvGrpSpPr>
          <p:cNvPr id="14" name="Group 13"/>
          <p:cNvGrpSpPr/>
          <p:nvPr/>
        </p:nvGrpSpPr>
        <p:grpSpPr>
          <a:xfrm>
            <a:off x="20356603" y="4734577"/>
            <a:ext cx="4819709" cy="976979"/>
            <a:chOff x="20356603" y="4734577"/>
            <a:chExt cx="4819709" cy="976979"/>
          </a:xfrm>
        </p:grpSpPr>
        <p:sp>
          <p:nvSpPr>
            <p:cNvPr id="8" name="TextBox 7"/>
            <p:cNvSpPr txBox="1"/>
            <p:nvPr/>
          </p:nvSpPr>
          <p:spPr>
            <a:xfrm rot="18474956">
              <a:off x="20093674" y="5048516"/>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11 AM</a:t>
              </a:r>
              <a:endParaRPr lang="en-US" sz="2000" dirty="0">
                <a:solidFill>
                  <a:schemeClr val="bg1"/>
                </a:solidFill>
                <a:latin typeface="Myriad Pro Cond" pitchFamily="34" charset="0"/>
              </a:endParaRPr>
            </a:p>
          </p:txBody>
        </p:sp>
        <p:sp>
          <p:nvSpPr>
            <p:cNvPr id="55" name="TextBox 54"/>
            <p:cNvSpPr txBox="1"/>
            <p:nvPr/>
          </p:nvSpPr>
          <p:spPr>
            <a:xfrm rot="18474956">
              <a:off x="20703273" y="5048517"/>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12 PM</a:t>
              </a:r>
              <a:endParaRPr lang="en-US" sz="2000" dirty="0">
                <a:solidFill>
                  <a:schemeClr val="bg1"/>
                </a:solidFill>
                <a:latin typeface="Myriad Pro Cond" pitchFamily="34" charset="0"/>
              </a:endParaRPr>
            </a:p>
          </p:txBody>
        </p:sp>
        <p:sp>
          <p:nvSpPr>
            <p:cNvPr id="56" name="TextBox 55"/>
            <p:cNvSpPr txBox="1"/>
            <p:nvPr/>
          </p:nvSpPr>
          <p:spPr>
            <a:xfrm rot="18474956">
              <a:off x="21389073" y="5011728"/>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1 </a:t>
              </a:r>
              <a:r>
                <a:rPr lang="en-US" sz="2000" dirty="0">
                  <a:solidFill>
                    <a:schemeClr val="bg1"/>
                  </a:solidFill>
                  <a:latin typeface="Myriad Pro Cond" pitchFamily="34" charset="0"/>
                </a:rPr>
                <a:t>P</a:t>
              </a:r>
              <a:r>
                <a:rPr lang="en-US" sz="2000" dirty="0" smtClean="0">
                  <a:solidFill>
                    <a:schemeClr val="bg1"/>
                  </a:solidFill>
                  <a:latin typeface="Myriad Pro Cond" pitchFamily="34" charset="0"/>
                </a:rPr>
                <a:t>M</a:t>
              </a:r>
              <a:endParaRPr lang="en-US" sz="2000" dirty="0">
                <a:solidFill>
                  <a:schemeClr val="bg1"/>
                </a:solidFill>
                <a:latin typeface="Myriad Pro Cond" pitchFamily="34" charset="0"/>
              </a:endParaRPr>
            </a:p>
          </p:txBody>
        </p:sp>
        <p:sp>
          <p:nvSpPr>
            <p:cNvPr id="57" name="TextBox 56"/>
            <p:cNvSpPr txBox="1"/>
            <p:nvPr/>
          </p:nvSpPr>
          <p:spPr>
            <a:xfrm rot="18474956">
              <a:off x="21998673" y="4997506"/>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2 PM</a:t>
              </a:r>
              <a:endParaRPr lang="en-US" sz="2000" dirty="0">
                <a:solidFill>
                  <a:schemeClr val="bg1"/>
                </a:solidFill>
                <a:latin typeface="Myriad Pro Cond" pitchFamily="34" charset="0"/>
              </a:endParaRPr>
            </a:p>
          </p:txBody>
        </p:sp>
        <p:sp>
          <p:nvSpPr>
            <p:cNvPr id="58" name="TextBox 57"/>
            <p:cNvSpPr txBox="1"/>
            <p:nvPr/>
          </p:nvSpPr>
          <p:spPr>
            <a:xfrm rot="18474956">
              <a:off x="22638009" y="4997506"/>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3 PM</a:t>
              </a:r>
              <a:endParaRPr lang="en-US" sz="2000" dirty="0">
                <a:solidFill>
                  <a:schemeClr val="bg1"/>
                </a:solidFill>
                <a:latin typeface="Myriad Pro Cond" pitchFamily="34" charset="0"/>
              </a:endParaRPr>
            </a:p>
          </p:txBody>
        </p:sp>
        <p:sp>
          <p:nvSpPr>
            <p:cNvPr id="59" name="TextBox 58"/>
            <p:cNvSpPr txBox="1"/>
            <p:nvPr/>
          </p:nvSpPr>
          <p:spPr>
            <a:xfrm rot="18474956">
              <a:off x="23247609" y="5011728"/>
              <a:ext cx="925968" cy="400110"/>
            </a:xfrm>
            <a:prstGeom prst="rect">
              <a:avLst/>
            </a:prstGeom>
            <a:noFill/>
          </p:spPr>
          <p:txBody>
            <a:bodyPr wrap="square" rtlCol="0">
              <a:spAutoFit/>
            </a:bodyPr>
            <a:lstStyle/>
            <a:p>
              <a:r>
                <a:rPr lang="en-US" sz="2000" dirty="0">
                  <a:solidFill>
                    <a:schemeClr val="bg1"/>
                  </a:solidFill>
                  <a:latin typeface="Myriad Pro Cond" pitchFamily="34" charset="0"/>
                </a:rPr>
                <a:t>4</a:t>
              </a:r>
              <a:r>
                <a:rPr lang="en-US" sz="2000" dirty="0" smtClean="0">
                  <a:solidFill>
                    <a:schemeClr val="bg1"/>
                  </a:solidFill>
                  <a:latin typeface="Myriad Pro Cond" pitchFamily="34" charset="0"/>
                </a:rPr>
                <a:t> PM</a:t>
              </a:r>
              <a:endParaRPr lang="en-US" sz="2000" dirty="0">
                <a:solidFill>
                  <a:schemeClr val="bg1"/>
                </a:solidFill>
                <a:latin typeface="Myriad Pro Cond" pitchFamily="34" charset="0"/>
              </a:endParaRPr>
            </a:p>
          </p:txBody>
        </p:sp>
        <p:sp>
          <p:nvSpPr>
            <p:cNvPr id="60" name="TextBox 59"/>
            <p:cNvSpPr txBox="1"/>
            <p:nvPr/>
          </p:nvSpPr>
          <p:spPr>
            <a:xfrm rot="18474956">
              <a:off x="23903673" y="4997506"/>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5 PM</a:t>
              </a:r>
              <a:endParaRPr lang="en-US" sz="2000" dirty="0">
                <a:solidFill>
                  <a:schemeClr val="bg1"/>
                </a:solidFill>
                <a:latin typeface="Myriad Pro Cond" pitchFamily="34" charset="0"/>
              </a:endParaRPr>
            </a:p>
          </p:txBody>
        </p:sp>
        <p:sp>
          <p:nvSpPr>
            <p:cNvPr id="61" name="TextBox 60"/>
            <p:cNvSpPr txBox="1"/>
            <p:nvPr/>
          </p:nvSpPr>
          <p:spPr>
            <a:xfrm rot="18474956">
              <a:off x="24513273" y="4997506"/>
              <a:ext cx="925968" cy="400110"/>
            </a:xfrm>
            <a:prstGeom prst="rect">
              <a:avLst/>
            </a:prstGeom>
            <a:noFill/>
          </p:spPr>
          <p:txBody>
            <a:bodyPr wrap="square" rtlCol="0">
              <a:spAutoFit/>
            </a:bodyPr>
            <a:lstStyle/>
            <a:p>
              <a:r>
                <a:rPr lang="en-US" sz="2000" dirty="0" smtClean="0">
                  <a:solidFill>
                    <a:schemeClr val="bg1"/>
                  </a:solidFill>
                  <a:latin typeface="Myriad Pro Cond" pitchFamily="34" charset="0"/>
                </a:rPr>
                <a:t>6 PM</a:t>
              </a:r>
              <a:endParaRPr lang="en-US" sz="2000" dirty="0">
                <a:solidFill>
                  <a:schemeClr val="bg1"/>
                </a:solidFill>
                <a:latin typeface="Myriad Pro Cond" pitchFamily="34" charset="0"/>
              </a:endParaRPr>
            </a:p>
          </p:txBody>
        </p:sp>
      </p:grpSp>
      <p:cxnSp>
        <p:nvCxnSpPr>
          <p:cNvPr id="13" name="Straight Connector 12"/>
          <p:cNvCxnSpPr/>
          <p:nvPr/>
        </p:nvCxnSpPr>
        <p:spPr>
          <a:xfrm>
            <a:off x="20495325" y="3794972"/>
            <a:ext cx="4498635" cy="0"/>
          </a:xfrm>
          <a:prstGeom prst="line">
            <a:avLst/>
          </a:prstGeom>
          <a:ln w="57150">
            <a:solidFill>
              <a:srgbClr val="05C0D9"/>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3640730" y="3382097"/>
            <a:ext cx="925968" cy="400110"/>
          </a:xfrm>
          <a:prstGeom prst="rect">
            <a:avLst/>
          </a:prstGeom>
          <a:noFill/>
        </p:spPr>
        <p:txBody>
          <a:bodyPr wrap="square" rtlCol="0">
            <a:spAutoFit/>
          </a:bodyPr>
          <a:lstStyle/>
          <a:p>
            <a:r>
              <a:rPr lang="en-US" sz="2000" dirty="0" smtClean="0">
                <a:solidFill>
                  <a:srgbClr val="05C0D9"/>
                </a:solidFill>
                <a:latin typeface="Myriad Pro Cond" pitchFamily="34" charset="0"/>
              </a:rPr>
              <a:t>200 lux</a:t>
            </a:r>
            <a:endParaRPr lang="en-US" sz="2000" dirty="0">
              <a:solidFill>
                <a:srgbClr val="05C0D9"/>
              </a:solidFill>
              <a:latin typeface="Myriad Pro Cond" pitchFamily="34" charset="0"/>
            </a:endParaRPr>
          </a:p>
        </p:txBody>
      </p:sp>
    </p:spTree>
    <p:extLst>
      <p:ext uri="{BB962C8B-B14F-4D97-AF65-F5344CB8AC3E}">
        <p14:creationId xmlns:p14="http://schemas.microsoft.com/office/powerpoint/2010/main" val="29084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4" grpId="0">
        <p:bldAsOne/>
      </p:bldGraphic>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1981200" y="304800"/>
            <a:ext cx="6248400" cy="5867400"/>
            <a:chOff x="1981200" y="304800"/>
            <a:chExt cx="6248400" cy="5867400"/>
          </a:xfrm>
        </p:grpSpPr>
        <p:cxnSp>
          <p:nvCxnSpPr>
            <p:cNvPr id="72" name="Straight Connector 7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4"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5" name="Straight Connector 74"/>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3</a:t>
              </a:r>
            </a:p>
          </p:txBody>
        </p:sp>
        <p:sp>
          <p:nvSpPr>
            <p:cNvPr id="77"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8</a:t>
              </a:r>
              <a:r>
                <a:rPr lang="en-US" sz="2000" b="1" baseline="30000" dirty="0" smtClean="0">
                  <a:solidFill>
                    <a:schemeClr val="bg1"/>
                  </a:solidFill>
                  <a:latin typeface="Myriad Pro Cond" pitchFamily="34" charset="0"/>
                </a:rPr>
                <a:t>th</a:t>
              </a:r>
              <a:r>
                <a:rPr lang="en-US" sz="2000" b="1" dirty="0" smtClean="0">
                  <a:solidFill>
                    <a:schemeClr val="bg1"/>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bg1"/>
                  </a:solidFill>
                  <a:latin typeface="Myriad Pro Cond" pitchFamily="34" charset="0"/>
                </a:rPr>
                <a:t>daylighting</a:t>
              </a:r>
              <a:endParaRPr lang="en-US" sz="1400" dirty="0" smtClean="0">
                <a:solidFill>
                  <a:schemeClr val="bg1"/>
                </a:solidFill>
                <a:latin typeface="Myriad Pro Cond" pitchFamily="34" charset="0"/>
              </a:endParaRPr>
            </a:p>
          </p:txBody>
        </p:sp>
        <p:cxnSp>
          <p:nvCxnSpPr>
            <p:cNvPr id="78" name="Straight Connector 77"/>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8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1" name="Straight Connector 8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5" name="Straight Connector 8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8" name="Straight Connector 8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3653" t="25275" r="13187" b="21826"/>
          <a:stretch/>
        </p:blipFill>
        <p:spPr>
          <a:xfrm>
            <a:off x="9296400" y="1981200"/>
            <a:ext cx="5376105" cy="3108411"/>
          </a:xfrm>
          <a:prstGeom prst="rect">
            <a:avLst/>
          </a:prstGeom>
        </p:spPr>
      </p:pic>
      <p:grpSp>
        <p:nvGrpSpPr>
          <p:cNvPr id="2" name="Group 1"/>
          <p:cNvGrpSpPr/>
          <p:nvPr/>
        </p:nvGrpSpPr>
        <p:grpSpPr>
          <a:xfrm>
            <a:off x="14992545" y="2605829"/>
            <a:ext cx="2362200" cy="461962"/>
            <a:chOff x="15068047" y="3983666"/>
            <a:chExt cx="2362200" cy="461962"/>
          </a:xfrm>
        </p:grpSpPr>
        <p:cxnSp>
          <p:nvCxnSpPr>
            <p:cNvPr id="6" name="Straight Arrow Connector 5"/>
            <p:cNvCxnSpPr/>
            <p:nvPr/>
          </p:nvCxnSpPr>
          <p:spPr>
            <a:xfrm flipV="1">
              <a:off x="17145000" y="4061972"/>
              <a:ext cx="0" cy="281428"/>
            </a:xfrm>
            <a:prstGeom prst="straightConnector1">
              <a:avLst/>
            </a:prstGeom>
            <a:ln w="19050">
              <a:solidFill>
                <a:srgbClr val="A6A6A6"/>
              </a:solidFill>
              <a:tailEnd type="arrow"/>
            </a:ln>
          </p:spPr>
          <p:style>
            <a:lnRef idx="1">
              <a:schemeClr val="accent1"/>
            </a:lnRef>
            <a:fillRef idx="0">
              <a:schemeClr val="accent1"/>
            </a:fillRef>
            <a:effectRef idx="0">
              <a:schemeClr val="accent1"/>
            </a:effectRef>
            <a:fontRef idx="minor">
              <a:schemeClr val="tx1"/>
            </a:fontRef>
          </p:style>
        </p:cxnSp>
        <p:sp>
          <p:nvSpPr>
            <p:cNvPr id="33" name="TextBox 5"/>
            <p:cNvSpPr txBox="1">
              <a:spLocks noChangeArrowheads="1"/>
            </p:cNvSpPr>
            <p:nvPr/>
          </p:nvSpPr>
          <p:spPr bwMode="auto">
            <a:xfrm>
              <a:off x="15068047" y="3983666"/>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dirty="0" smtClean="0">
                  <a:solidFill>
                    <a:schemeClr val="bg1">
                      <a:lumMod val="85000"/>
                    </a:schemeClr>
                  </a:solidFill>
                  <a:latin typeface="Myriad Pro Cond" pitchFamily="34" charset="0"/>
                </a:rPr>
                <a:t>N</a:t>
              </a:r>
              <a:r>
                <a:rPr lang="en-US" sz="2400" dirty="0" smtClean="0">
                  <a:solidFill>
                    <a:srgbClr val="05C0D9"/>
                  </a:solidFill>
                  <a:latin typeface="Myriad Pro Cond" pitchFamily="34" charset="0"/>
                </a:rPr>
                <a:t> </a:t>
              </a:r>
              <a:endParaRPr lang="en-US" sz="2400" dirty="0">
                <a:solidFill>
                  <a:srgbClr val="05C0D9"/>
                </a:solidFill>
                <a:latin typeface="Myriad Pro Cond" pitchFamily="34" charset="0"/>
              </a:endParaRPr>
            </a:p>
          </p:txBody>
        </p:sp>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407" t="6199" r="4378" b="9815"/>
          <a:stretch/>
        </p:blipFill>
        <p:spPr>
          <a:xfrm>
            <a:off x="14706598" y="3276600"/>
            <a:ext cx="3048001" cy="1700686"/>
          </a:xfrm>
          <a:prstGeom prst="rect">
            <a:avLst/>
          </a:prstGeom>
        </p:spPr>
      </p:pic>
      <p:grpSp>
        <p:nvGrpSpPr>
          <p:cNvPr id="34" name="Group 33"/>
          <p:cNvGrpSpPr/>
          <p:nvPr/>
        </p:nvGrpSpPr>
        <p:grpSpPr>
          <a:xfrm rot="16200000">
            <a:off x="16009695" y="3996810"/>
            <a:ext cx="1963387" cy="218168"/>
            <a:chOff x="18973800" y="990600"/>
            <a:chExt cx="3282720" cy="252606"/>
          </a:xfrm>
        </p:grpSpPr>
        <p:cxnSp>
          <p:nvCxnSpPr>
            <p:cNvPr id="35" name="Straight Connector 34"/>
            <p:cNvCxnSpPr/>
            <p:nvPr/>
          </p:nvCxnSpPr>
          <p:spPr>
            <a:xfrm>
              <a:off x="18973800" y="1221375"/>
              <a:ext cx="32827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973800" y="990600"/>
              <a:ext cx="0" cy="25260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2256520" y="990600"/>
              <a:ext cx="0" cy="25260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8800574" y="834942"/>
            <a:ext cx="3225800" cy="2130621"/>
            <a:chOff x="18288000" y="762000"/>
            <a:chExt cx="3835400" cy="2873142"/>
          </a:xfrm>
        </p:grpSpPr>
        <p:pic>
          <p:nvPicPr>
            <p:cNvPr id="38" name="Picture 11" descr="X:\_ final report\Lighting picture\Daysim\Only daylighting\graph li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0" y="762000"/>
              <a:ext cx="3835400" cy="287314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5"/>
            <p:cNvSpPr txBox="1"/>
            <p:nvPr/>
          </p:nvSpPr>
          <p:spPr>
            <a:xfrm>
              <a:off x="19431000" y="895285"/>
              <a:ext cx="2692400" cy="830997"/>
            </a:xfrm>
            <a:prstGeom prst="rect">
              <a:avLst/>
            </a:prstGeom>
            <a:noFill/>
          </p:spPr>
          <p:txBody>
            <a:bodyPr wrap="square">
              <a:spAutoFit/>
            </a:bodyPr>
            <a:lstStyle/>
            <a:p>
              <a:pPr algn="ctr" fontAlgn="auto">
                <a:spcBef>
                  <a:spcPts val="0"/>
                </a:spcBef>
                <a:spcAft>
                  <a:spcPts val="0"/>
                </a:spcAft>
                <a:defRPr/>
              </a:pPr>
              <a:r>
                <a:rPr lang="en-US" sz="2400" dirty="0" smtClean="0">
                  <a:latin typeface="Myriad Pro Cond" pitchFamily="34" charset="0"/>
                  <a:cs typeface="+mn-cs"/>
                </a:rPr>
                <a:t>Open loop </a:t>
              </a:r>
            </a:p>
            <a:p>
              <a:pPr algn="ctr" fontAlgn="auto">
                <a:spcBef>
                  <a:spcPts val="0"/>
                </a:spcBef>
                <a:spcAft>
                  <a:spcPts val="0"/>
                </a:spcAft>
                <a:defRPr/>
              </a:pPr>
              <a:r>
                <a:rPr lang="en-US" sz="2400" dirty="0" smtClean="0">
                  <a:latin typeface="Myriad Pro Cond" pitchFamily="34" charset="0"/>
                  <a:cs typeface="+mn-cs"/>
                </a:rPr>
                <a:t>Dimming level vs. signal</a:t>
              </a:r>
              <a:endParaRPr lang="en-US" sz="2400" dirty="0">
                <a:latin typeface="Myriad Pro Cond" pitchFamily="34" charset="0"/>
                <a:cs typeface="+mn-cs"/>
              </a:endParaRPr>
            </a:p>
          </p:txBody>
        </p:sp>
      </p:grpSp>
      <p:pic>
        <p:nvPicPr>
          <p:cNvPr id="40" name="Picture 39"/>
          <p:cNvPicPr>
            <a:picLocks noChangeAspect="1"/>
          </p:cNvPicPr>
          <p:nvPr/>
        </p:nvPicPr>
        <p:blipFill rotWithShape="1">
          <a:blip r:embed="rId7" cstate="print">
            <a:extLst>
              <a:ext uri="{28A0092B-C50C-407E-A947-70E740481C1C}">
                <a14:useLocalDpi xmlns:a14="http://schemas.microsoft.com/office/drawing/2010/main" val="0"/>
              </a:ext>
            </a:extLst>
          </a:blip>
          <a:srcRect t="15743"/>
          <a:stretch/>
        </p:blipFill>
        <p:spPr>
          <a:xfrm>
            <a:off x="22631400" y="3698098"/>
            <a:ext cx="4114800" cy="2111113"/>
          </a:xfrm>
          <a:prstGeom prst="rect">
            <a:avLst/>
          </a:prstGeom>
        </p:spPr>
      </p:pic>
      <p:sp>
        <p:nvSpPr>
          <p:cNvPr id="41" name="TextBox 5"/>
          <p:cNvSpPr txBox="1"/>
          <p:nvPr/>
        </p:nvSpPr>
        <p:spPr>
          <a:xfrm>
            <a:off x="22534374" y="5809211"/>
            <a:ext cx="7772399" cy="400110"/>
          </a:xfrm>
          <a:prstGeom prst="rect">
            <a:avLst/>
          </a:prstGeom>
          <a:noFill/>
        </p:spPr>
        <p:txBody>
          <a:bodyPr wrap="square">
            <a:spAutoFit/>
          </a:bodyPr>
          <a:lstStyle/>
          <a:p>
            <a:pPr fontAlgn="auto">
              <a:spcBef>
                <a:spcPts val="0"/>
              </a:spcBef>
              <a:spcAft>
                <a:spcPts val="0"/>
              </a:spcAft>
              <a:defRPr/>
            </a:pPr>
            <a:r>
              <a:rPr lang="en-US" sz="2000" dirty="0" smtClean="0">
                <a:solidFill>
                  <a:schemeClr val="bg1">
                    <a:lumMod val="85000"/>
                  </a:schemeClr>
                </a:solidFill>
                <a:latin typeface="Myriad Pro Cond" pitchFamily="34" charset="0"/>
              </a:rPr>
              <a:t>Continuous daylight autonomy 200 lux</a:t>
            </a:r>
            <a:endParaRPr lang="en-US" sz="2000" dirty="0">
              <a:solidFill>
                <a:schemeClr val="bg1">
                  <a:lumMod val="85000"/>
                </a:schemeClr>
              </a:solidFill>
              <a:latin typeface="Myriad Pro Cond" pitchFamily="34" charset="0"/>
            </a:endParaRPr>
          </a:p>
        </p:txBody>
      </p:sp>
      <p:pic>
        <p:nvPicPr>
          <p:cNvPr id="42" name="Picture 10" descr="X:\_ final report\Lighting picture\Daysim\Only daylighting\DA.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016"/>
          <a:stretch/>
        </p:blipFill>
        <p:spPr bwMode="auto">
          <a:xfrm>
            <a:off x="22631400" y="834942"/>
            <a:ext cx="4114800" cy="21306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5"/>
          <p:cNvSpPr txBox="1"/>
          <p:nvPr/>
        </p:nvSpPr>
        <p:spPr>
          <a:xfrm>
            <a:off x="22534374" y="2975233"/>
            <a:ext cx="7772399" cy="400110"/>
          </a:xfrm>
          <a:prstGeom prst="rect">
            <a:avLst/>
          </a:prstGeom>
          <a:noFill/>
        </p:spPr>
        <p:txBody>
          <a:bodyPr wrap="square">
            <a:spAutoFit/>
          </a:bodyPr>
          <a:lstStyle/>
          <a:p>
            <a:pPr fontAlgn="auto">
              <a:spcBef>
                <a:spcPts val="0"/>
              </a:spcBef>
              <a:spcAft>
                <a:spcPts val="0"/>
              </a:spcAft>
              <a:defRPr/>
            </a:pPr>
            <a:r>
              <a:rPr lang="en-US" sz="2000" dirty="0" smtClean="0">
                <a:solidFill>
                  <a:schemeClr val="bg1">
                    <a:lumMod val="85000"/>
                  </a:schemeClr>
                </a:solidFill>
                <a:latin typeface="Myriad Pro Cond" pitchFamily="34" charset="0"/>
              </a:rPr>
              <a:t>Daylight autonomy 200 lux</a:t>
            </a:r>
            <a:endParaRPr lang="en-US" sz="2000" dirty="0">
              <a:solidFill>
                <a:schemeClr val="bg1">
                  <a:lumMod val="85000"/>
                </a:schemeClr>
              </a:solidFill>
              <a:latin typeface="Myriad Pro Cond" pitchFamily="34" charset="0"/>
            </a:endParaRPr>
          </a:p>
        </p:txBody>
      </p:sp>
      <p:sp>
        <p:nvSpPr>
          <p:cNvPr id="3" name="Oval 2"/>
          <p:cNvSpPr/>
          <p:nvPr/>
        </p:nvSpPr>
        <p:spPr>
          <a:xfrm>
            <a:off x="16283791" y="4556887"/>
            <a:ext cx="91440" cy="91440"/>
          </a:xfrm>
          <a:prstGeom prst="ellipse">
            <a:avLst/>
          </a:prstGeom>
          <a:noFill/>
          <a:ln w="38100">
            <a:solidFill>
              <a:srgbClr val="05C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1125200" y="2939006"/>
            <a:ext cx="91440" cy="91440"/>
          </a:xfrm>
          <a:prstGeom prst="ellipse">
            <a:avLst/>
          </a:prstGeom>
          <a:noFill/>
          <a:ln w="38100">
            <a:solidFill>
              <a:srgbClr val="05C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5"/>
          <p:cNvSpPr txBox="1">
            <a:spLocks noChangeArrowheads="1"/>
          </p:cNvSpPr>
          <p:nvPr/>
        </p:nvSpPr>
        <p:spPr bwMode="auto">
          <a:xfrm>
            <a:off x="16173645" y="5038552"/>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smtClean="0">
                <a:solidFill>
                  <a:schemeClr val="bg1">
                    <a:lumMod val="85000"/>
                  </a:schemeClr>
                </a:solidFill>
                <a:latin typeface="Myriad Pro Cond" pitchFamily="34" charset="0"/>
              </a:rPr>
              <a:t>Open loop sensor</a:t>
            </a:r>
            <a:endParaRPr lang="en-US" sz="2400" dirty="0">
              <a:solidFill>
                <a:srgbClr val="05C0D9"/>
              </a:solidFill>
              <a:latin typeface="Myriad Pro Cond" pitchFamily="34" charset="0"/>
            </a:endParaRPr>
          </a:p>
        </p:txBody>
      </p:sp>
    </p:spTree>
    <p:extLst>
      <p:ext uri="{BB962C8B-B14F-4D97-AF65-F5344CB8AC3E}">
        <p14:creationId xmlns:p14="http://schemas.microsoft.com/office/powerpoint/2010/main" val="28597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3" grpId="0" animBg="1"/>
      <p:bldP spid="44"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p:cNvGraphicFramePr>
            <a:graphicFrameLocks/>
          </p:cNvGraphicFramePr>
          <p:nvPr>
            <p:extLst>
              <p:ext uri="{D42A27DB-BD31-4B8C-83A1-F6EECF244321}">
                <p14:modId xmlns:p14="http://schemas.microsoft.com/office/powerpoint/2010/main" val="2160399724"/>
              </p:ext>
            </p:extLst>
          </p:nvPr>
        </p:nvGraphicFramePr>
        <p:xfrm>
          <a:off x="10134600" y="1001134"/>
          <a:ext cx="6934200" cy="5094762"/>
        </p:xfrm>
        <a:graphic>
          <a:graphicData uri="http://schemas.openxmlformats.org/drawingml/2006/chart">
            <c:chart xmlns:c="http://schemas.openxmlformats.org/drawingml/2006/chart" xmlns:r="http://schemas.openxmlformats.org/officeDocument/2006/relationships" r:id="rId3"/>
          </a:graphicData>
        </a:graphic>
      </p:graphicFrame>
      <p:grpSp>
        <p:nvGrpSpPr>
          <p:cNvPr id="71" name="Group 70"/>
          <p:cNvGrpSpPr/>
          <p:nvPr/>
        </p:nvGrpSpPr>
        <p:grpSpPr>
          <a:xfrm>
            <a:off x="1981200" y="304800"/>
            <a:ext cx="6248400" cy="5867400"/>
            <a:chOff x="1981200" y="304800"/>
            <a:chExt cx="6248400" cy="5867400"/>
          </a:xfrm>
        </p:grpSpPr>
        <p:cxnSp>
          <p:nvCxnSpPr>
            <p:cNvPr id="72" name="Straight Connector 7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4"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5" name="Straight Connector 74"/>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3</a:t>
              </a:r>
            </a:p>
          </p:txBody>
        </p:sp>
        <p:sp>
          <p:nvSpPr>
            <p:cNvPr id="77"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8</a:t>
              </a:r>
              <a:r>
                <a:rPr lang="en-US" sz="2000" b="1" baseline="30000" dirty="0" smtClean="0">
                  <a:solidFill>
                    <a:schemeClr val="bg1"/>
                  </a:solidFill>
                  <a:latin typeface="Myriad Pro Cond" pitchFamily="34" charset="0"/>
                </a:rPr>
                <a:t>th</a:t>
              </a:r>
              <a:r>
                <a:rPr lang="en-US" sz="2000" b="1" dirty="0" smtClean="0">
                  <a:solidFill>
                    <a:schemeClr val="bg1"/>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bg1"/>
                  </a:solidFill>
                  <a:latin typeface="Myriad Pro Cond" pitchFamily="34" charset="0"/>
                </a:rPr>
                <a:t>daylighting</a:t>
              </a:r>
              <a:endParaRPr lang="en-US" sz="1400" dirty="0" smtClean="0">
                <a:solidFill>
                  <a:schemeClr val="bg1"/>
                </a:solidFill>
                <a:latin typeface="Myriad Pro Cond" pitchFamily="34" charset="0"/>
              </a:endParaRPr>
            </a:p>
          </p:txBody>
        </p:sp>
        <p:cxnSp>
          <p:nvCxnSpPr>
            <p:cNvPr id="78" name="Straight Connector 77"/>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8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1" name="Straight Connector 8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5" name="Straight Connector 8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8" name="Straight Connector 8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grpSp>
        <p:nvGrpSpPr>
          <p:cNvPr id="32" name="Group 31"/>
          <p:cNvGrpSpPr/>
          <p:nvPr/>
        </p:nvGrpSpPr>
        <p:grpSpPr>
          <a:xfrm>
            <a:off x="18800574" y="834942"/>
            <a:ext cx="3225800" cy="2130621"/>
            <a:chOff x="18288000" y="762000"/>
            <a:chExt cx="3835400" cy="2873142"/>
          </a:xfrm>
        </p:grpSpPr>
        <p:pic>
          <p:nvPicPr>
            <p:cNvPr id="38" name="Picture 11" descr="X:\_ final report\Lighting picture\Daysim\Only daylighting\graph 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0" y="762000"/>
              <a:ext cx="3835400" cy="287314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5"/>
            <p:cNvSpPr txBox="1"/>
            <p:nvPr/>
          </p:nvSpPr>
          <p:spPr>
            <a:xfrm>
              <a:off x="19431000" y="895285"/>
              <a:ext cx="2692400" cy="830997"/>
            </a:xfrm>
            <a:prstGeom prst="rect">
              <a:avLst/>
            </a:prstGeom>
            <a:noFill/>
          </p:spPr>
          <p:txBody>
            <a:bodyPr wrap="square">
              <a:spAutoFit/>
            </a:bodyPr>
            <a:lstStyle/>
            <a:p>
              <a:pPr algn="ctr" fontAlgn="auto">
                <a:spcBef>
                  <a:spcPts val="0"/>
                </a:spcBef>
                <a:spcAft>
                  <a:spcPts val="0"/>
                </a:spcAft>
                <a:defRPr/>
              </a:pPr>
              <a:r>
                <a:rPr lang="en-US" sz="2400" dirty="0" smtClean="0">
                  <a:latin typeface="Myriad Pro Cond" pitchFamily="34" charset="0"/>
                  <a:cs typeface="+mn-cs"/>
                </a:rPr>
                <a:t>Open loop </a:t>
              </a:r>
            </a:p>
            <a:p>
              <a:pPr algn="ctr" fontAlgn="auto">
                <a:spcBef>
                  <a:spcPts val="0"/>
                </a:spcBef>
                <a:spcAft>
                  <a:spcPts val="0"/>
                </a:spcAft>
                <a:defRPr/>
              </a:pPr>
              <a:r>
                <a:rPr lang="en-US" sz="2400" dirty="0" smtClean="0">
                  <a:latin typeface="Myriad Pro Cond" pitchFamily="34" charset="0"/>
                  <a:cs typeface="+mn-cs"/>
                </a:rPr>
                <a:t>Dimming level vs. signal</a:t>
              </a:r>
              <a:endParaRPr lang="en-US" sz="2400" dirty="0">
                <a:latin typeface="Myriad Pro Cond" pitchFamily="34" charset="0"/>
                <a:cs typeface="+mn-cs"/>
              </a:endParaRPr>
            </a:p>
          </p:txBody>
        </p:sp>
      </p:grpSp>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t="15743"/>
          <a:stretch/>
        </p:blipFill>
        <p:spPr>
          <a:xfrm>
            <a:off x="22631400" y="3698098"/>
            <a:ext cx="4114800" cy="2111113"/>
          </a:xfrm>
          <a:prstGeom prst="rect">
            <a:avLst/>
          </a:prstGeom>
        </p:spPr>
      </p:pic>
      <p:sp>
        <p:nvSpPr>
          <p:cNvPr id="41" name="TextBox 5"/>
          <p:cNvSpPr txBox="1"/>
          <p:nvPr/>
        </p:nvSpPr>
        <p:spPr>
          <a:xfrm>
            <a:off x="22534374" y="5809211"/>
            <a:ext cx="7772399" cy="400110"/>
          </a:xfrm>
          <a:prstGeom prst="rect">
            <a:avLst/>
          </a:prstGeom>
          <a:noFill/>
        </p:spPr>
        <p:txBody>
          <a:bodyPr wrap="square">
            <a:spAutoFit/>
          </a:bodyPr>
          <a:lstStyle/>
          <a:p>
            <a:pPr fontAlgn="auto">
              <a:spcBef>
                <a:spcPts val="0"/>
              </a:spcBef>
              <a:spcAft>
                <a:spcPts val="0"/>
              </a:spcAft>
              <a:defRPr/>
            </a:pPr>
            <a:r>
              <a:rPr lang="en-US" sz="2000" dirty="0" smtClean="0">
                <a:solidFill>
                  <a:schemeClr val="bg1">
                    <a:lumMod val="85000"/>
                  </a:schemeClr>
                </a:solidFill>
                <a:latin typeface="Myriad Pro Cond" pitchFamily="34" charset="0"/>
              </a:rPr>
              <a:t>Continuous daylight autonomy 200 lux</a:t>
            </a:r>
            <a:endParaRPr lang="en-US" sz="2000" dirty="0">
              <a:solidFill>
                <a:schemeClr val="bg1">
                  <a:lumMod val="85000"/>
                </a:schemeClr>
              </a:solidFill>
              <a:latin typeface="Myriad Pro Cond" pitchFamily="34" charset="0"/>
            </a:endParaRPr>
          </a:p>
        </p:txBody>
      </p:sp>
      <p:pic>
        <p:nvPicPr>
          <p:cNvPr id="42" name="Picture 10" descr="X:\_ final report\Lighting picture\Daysim\Only daylighting\DA.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016"/>
          <a:stretch/>
        </p:blipFill>
        <p:spPr bwMode="auto">
          <a:xfrm>
            <a:off x="22631400" y="834942"/>
            <a:ext cx="4114800" cy="21306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5"/>
          <p:cNvSpPr txBox="1"/>
          <p:nvPr/>
        </p:nvSpPr>
        <p:spPr>
          <a:xfrm>
            <a:off x="22534374" y="2975233"/>
            <a:ext cx="7772399" cy="400110"/>
          </a:xfrm>
          <a:prstGeom prst="rect">
            <a:avLst/>
          </a:prstGeom>
          <a:noFill/>
        </p:spPr>
        <p:txBody>
          <a:bodyPr wrap="square">
            <a:spAutoFit/>
          </a:bodyPr>
          <a:lstStyle/>
          <a:p>
            <a:pPr fontAlgn="auto">
              <a:spcBef>
                <a:spcPts val="0"/>
              </a:spcBef>
              <a:spcAft>
                <a:spcPts val="0"/>
              </a:spcAft>
              <a:defRPr/>
            </a:pPr>
            <a:r>
              <a:rPr lang="en-US" sz="2000" dirty="0" smtClean="0">
                <a:solidFill>
                  <a:schemeClr val="bg1">
                    <a:lumMod val="85000"/>
                  </a:schemeClr>
                </a:solidFill>
                <a:latin typeface="Myriad Pro Cond" pitchFamily="34" charset="0"/>
              </a:rPr>
              <a:t>Daylight autonomy 200 lux</a:t>
            </a:r>
            <a:endParaRPr lang="en-US" sz="2000" dirty="0">
              <a:solidFill>
                <a:schemeClr val="bg1">
                  <a:lumMod val="85000"/>
                </a:schemeClr>
              </a:solidFill>
              <a:latin typeface="Myriad Pro Cond" pitchFamily="34" charset="0"/>
            </a:endParaRPr>
          </a:p>
        </p:txBody>
      </p:sp>
      <p:sp>
        <p:nvSpPr>
          <p:cNvPr id="7" name="Rectangle 6"/>
          <p:cNvSpPr/>
          <p:nvPr/>
        </p:nvSpPr>
        <p:spPr>
          <a:xfrm>
            <a:off x="14935200" y="4923870"/>
            <a:ext cx="1237488" cy="548640"/>
          </a:xfrm>
          <a:prstGeom prst="rect">
            <a:avLst/>
          </a:prstGeom>
          <a:solidFill>
            <a:srgbClr val="05C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287000" y="825848"/>
            <a:ext cx="6934200" cy="5422552"/>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5"/>
          <p:cNvSpPr txBox="1">
            <a:spLocks noChangeArrowheads="1"/>
          </p:cNvSpPr>
          <p:nvPr/>
        </p:nvSpPr>
        <p:spPr bwMode="auto">
          <a:xfrm>
            <a:off x="9906000" y="3276600"/>
            <a:ext cx="754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4000" dirty="0" smtClean="0">
                <a:solidFill>
                  <a:schemeClr val="bg1"/>
                </a:solidFill>
                <a:latin typeface="Myriad Pro Cond" pitchFamily="34" charset="0"/>
              </a:rPr>
              <a:t>Annual energy saving: 10, 400 kWh</a:t>
            </a:r>
            <a:endParaRPr lang="en-US" sz="4000" dirty="0">
              <a:solidFill>
                <a:schemeClr val="bg1"/>
              </a:solidFill>
              <a:latin typeface="Myriad Pro Cond" pitchFamily="34" charset="0"/>
            </a:endParaRPr>
          </a:p>
        </p:txBody>
      </p:sp>
    </p:spTree>
    <p:extLst>
      <p:ext uri="{BB962C8B-B14F-4D97-AF65-F5344CB8AC3E}">
        <p14:creationId xmlns:p14="http://schemas.microsoft.com/office/powerpoint/2010/main" val="14821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415903464"/>
              </p:ext>
            </p:extLst>
          </p:nvPr>
        </p:nvGraphicFramePr>
        <p:xfrm>
          <a:off x="10126037" y="1597070"/>
          <a:ext cx="7095163" cy="4328922"/>
        </p:xfrm>
        <a:graphic>
          <a:graphicData uri="http://schemas.openxmlformats.org/drawingml/2006/table">
            <a:tbl>
              <a:tblPr firstRow="1" firstCol="1" bandRow="1"/>
              <a:tblGrid>
                <a:gridCol w="3024436"/>
                <a:gridCol w="1356909"/>
                <a:gridCol w="1356909"/>
                <a:gridCol w="1356909"/>
              </a:tblGrid>
              <a:tr h="225607">
                <a:tc>
                  <a:txBody>
                    <a:bodyPr/>
                    <a:lstStyle/>
                    <a:p>
                      <a:pPr marL="0" marR="0">
                        <a:lnSpc>
                          <a:spcPct val="115000"/>
                        </a:lnSpc>
                        <a:spcBef>
                          <a:spcPts val="0"/>
                        </a:spcBef>
                        <a:spcAft>
                          <a:spcPts val="0"/>
                        </a:spcAft>
                      </a:pPr>
                      <a:r>
                        <a:rPr lang="en-US" sz="1300" b="1" dirty="0">
                          <a:effectLst/>
                          <a:latin typeface="Myriad Pro Cond" pitchFamily="34" charset="0"/>
                          <a:ea typeface="Times New Roman"/>
                          <a:cs typeface="Times New Roman"/>
                        </a:rPr>
                        <a:t>Energy Use</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300" b="1">
                          <a:effectLst/>
                          <a:latin typeface="Myriad Pro Cond" pitchFamily="34" charset="0"/>
                          <a:ea typeface="Times New Roman"/>
                          <a:cs typeface="Times New Roman"/>
                        </a:rPr>
                        <a:t>No CHP</a:t>
                      </a:r>
                      <a:endParaRPr lang="en-US" sz="140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300" b="1" dirty="0">
                          <a:effectLst/>
                          <a:latin typeface="Myriad Pro Cond" pitchFamily="34" charset="0"/>
                          <a:ea typeface="Times New Roman"/>
                          <a:cs typeface="Times New Roman"/>
                        </a:rPr>
                        <a:t>With CHP</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300" b="1" dirty="0">
                          <a:effectLst/>
                          <a:latin typeface="Myriad Pro Cond" pitchFamily="34" charset="0"/>
                          <a:ea typeface="Times New Roman"/>
                          <a:cs typeface="Times New Roman"/>
                        </a:rPr>
                        <a:t>Difference</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5607">
                <a:tc>
                  <a:txBody>
                    <a:bodyPr/>
                    <a:lstStyle/>
                    <a:p>
                      <a:pPr marL="0" marR="0">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Annual Electricity Use</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b="1">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b="1">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300" dirty="0">
                          <a:effectLst/>
                          <a:latin typeface="Myriad Pro Cond" pitchFamily="34" charset="0"/>
                          <a:ea typeface="Times New Roman"/>
                          <a:cs typeface="Times New Roman"/>
                        </a:rPr>
                        <a:t> </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5607">
                <a:tc>
                  <a:txBody>
                    <a:bodyPr/>
                    <a:lstStyle/>
                    <a:p>
                      <a:pPr marL="0" marR="0">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Annual Purchased Power, kWh</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3,797,626</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1,186,142</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a:solidFill>
                            <a:srgbClr val="FF0000"/>
                          </a:solidFill>
                          <a:effectLst/>
                          <a:latin typeface="Myriad Pro Cond" pitchFamily="34" charset="0"/>
                          <a:ea typeface="Times New Roman"/>
                          <a:cs typeface="Times New Roman"/>
                        </a:rPr>
                        <a:t>(2,611,484)</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5607">
                <a:tc>
                  <a:txBody>
                    <a:bodyPr/>
                    <a:lstStyle/>
                    <a:p>
                      <a:pPr marL="0" marR="0">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Annual CHP Power Generation, kWh</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0</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2,611,484</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2,611,484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Total Annual Electricity Use, kWh</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i="1">
                          <a:solidFill>
                            <a:schemeClr val="bg1"/>
                          </a:solidFill>
                          <a:effectLst/>
                          <a:latin typeface="Myriad Pro Cond" pitchFamily="34" charset="0"/>
                          <a:ea typeface="Times New Roman"/>
                          <a:cs typeface="Times New Roman"/>
                        </a:rPr>
                        <a:t>3,797,626</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i="1">
                          <a:solidFill>
                            <a:schemeClr val="bg1"/>
                          </a:solidFill>
                          <a:effectLst/>
                          <a:latin typeface="Myriad Pro Cond" pitchFamily="34" charset="0"/>
                          <a:ea typeface="Times New Roman"/>
                          <a:cs typeface="Times New Roman"/>
                        </a:rPr>
                        <a:t>3,797,626</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0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Annual Thermal Energy Use</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5607">
                <a:tc>
                  <a:txBody>
                    <a:bodyPr/>
                    <a:lstStyle/>
                    <a:p>
                      <a:pPr marL="0" marR="0">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Non-CHP Thermal Use*, </a:t>
                      </a:r>
                      <a:r>
                        <a:rPr lang="en-US" sz="1300" dirty="0" err="1">
                          <a:solidFill>
                            <a:schemeClr val="bg1"/>
                          </a:solidFill>
                          <a:effectLst/>
                          <a:latin typeface="Myriad Pro Cond" pitchFamily="34" charset="0"/>
                          <a:ea typeface="Times New Roman"/>
                          <a:cs typeface="Times New Roman"/>
                        </a:rPr>
                        <a:t>MMBtu</a:t>
                      </a:r>
                      <a:r>
                        <a:rPr lang="en-US" sz="1300" dirty="0">
                          <a:solidFill>
                            <a:schemeClr val="bg1"/>
                          </a:solidFill>
                          <a:effectLst/>
                          <a:latin typeface="Myriad Pro Cond" pitchFamily="34" charset="0"/>
                          <a:ea typeface="Times New Roman"/>
                          <a:cs typeface="Times New Roman"/>
                        </a:rPr>
                        <a:t>/</a:t>
                      </a:r>
                      <a:r>
                        <a:rPr lang="en-US" sz="1300" dirty="0" err="1">
                          <a:solidFill>
                            <a:schemeClr val="bg1"/>
                          </a:solidFill>
                          <a:effectLst/>
                          <a:latin typeface="Myriad Pro Cond" pitchFamily="34" charset="0"/>
                          <a:ea typeface="Times New Roman"/>
                          <a:cs typeface="Times New Roman"/>
                        </a:rPr>
                        <a:t>yr</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11,818</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591</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a:solidFill>
                            <a:srgbClr val="FF0000"/>
                          </a:solidFill>
                          <a:effectLst/>
                          <a:latin typeface="Myriad Pro Cond" pitchFamily="34" charset="0"/>
                          <a:ea typeface="Times New Roman"/>
                          <a:cs typeface="Times New Roman"/>
                        </a:rPr>
                        <a:t>(11,227)</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5607">
                <a:tc>
                  <a:txBody>
                    <a:bodyPr/>
                    <a:lstStyle/>
                    <a:p>
                      <a:pPr marL="0" marR="0">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CHP Thermal Used, </a:t>
                      </a:r>
                      <a:r>
                        <a:rPr lang="en-US" sz="1300" dirty="0" err="1">
                          <a:solidFill>
                            <a:schemeClr val="bg1"/>
                          </a:solidFill>
                          <a:effectLst/>
                          <a:latin typeface="Myriad Pro Cond" pitchFamily="34" charset="0"/>
                          <a:ea typeface="Times New Roman"/>
                          <a:cs typeface="Times New Roman"/>
                        </a:rPr>
                        <a:t>MMBtu</a:t>
                      </a:r>
                      <a:r>
                        <a:rPr lang="en-US" sz="1300" dirty="0">
                          <a:solidFill>
                            <a:schemeClr val="bg1"/>
                          </a:solidFill>
                          <a:effectLst/>
                          <a:latin typeface="Myriad Pro Cond" pitchFamily="34" charset="0"/>
                          <a:ea typeface="Times New Roman"/>
                          <a:cs typeface="Times New Roman"/>
                        </a:rPr>
                        <a:t>/</a:t>
                      </a:r>
                      <a:r>
                        <a:rPr lang="en-US" sz="1300" dirty="0" err="1">
                          <a:solidFill>
                            <a:schemeClr val="bg1"/>
                          </a:solidFill>
                          <a:effectLst/>
                          <a:latin typeface="Myriad Pro Cond" pitchFamily="34" charset="0"/>
                          <a:ea typeface="Times New Roman"/>
                          <a:cs typeface="Times New Roman"/>
                        </a:rPr>
                        <a:t>yr</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0</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11,227</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11,227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Total Thermal Energy Use, </a:t>
                      </a:r>
                      <a:r>
                        <a:rPr lang="en-US" sz="1300" dirty="0" err="1">
                          <a:solidFill>
                            <a:schemeClr val="bg1"/>
                          </a:solidFill>
                          <a:effectLst/>
                          <a:latin typeface="Myriad Pro Cond" pitchFamily="34" charset="0"/>
                          <a:ea typeface="Times New Roman"/>
                          <a:cs typeface="Times New Roman"/>
                        </a:rPr>
                        <a:t>MMBtu</a:t>
                      </a:r>
                      <a:r>
                        <a:rPr lang="en-US" sz="1300" dirty="0">
                          <a:solidFill>
                            <a:schemeClr val="bg1"/>
                          </a:solidFill>
                          <a:effectLst/>
                          <a:latin typeface="Myriad Pro Cond" pitchFamily="34" charset="0"/>
                          <a:ea typeface="Times New Roman"/>
                          <a:cs typeface="Times New Roman"/>
                        </a:rPr>
                        <a:t>/</a:t>
                      </a:r>
                      <a:r>
                        <a:rPr lang="en-US" sz="1300" dirty="0" err="1">
                          <a:solidFill>
                            <a:schemeClr val="bg1"/>
                          </a:solidFill>
                          <a:effectLst/>
                          <a:latin typeface="Myriad Pro Cond" pitchFamily="34" charset="0"/>
                          <a:ea typeface="Times New Roman"/>
                          <a:cs typeface="Times New Roman"/>
                        </a:rPr>
                        <a:t>yr</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i="1">
                          <a:solidFill>
                            <a:schemeClr val="bg1"/>
                          </a:solidFill>
                          <a:effectLst/>
                          <a:latin typeface="Myriad Pro Cond" pitchFamily="34" charset="0"/>
                          <a:ea typeface="Times New Roman"/>
                          <a:cs typeface="Times New Roman"/>
                        </a:rPr>
                        <a:t>11,818</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i="1">
                          <a:solidFill>
                            <a:schemeClr val="bg1"/>
                          </a:solidFill>
                          <a:effectLst/>
                          <a:latin typeface="Myriad Pro Cond" pitchFamily="34" charset="0"/>
                          <a:ea typeface="Times New Roman"/>
                          <a:cs typeface="Times New Roman"/>
                        </a:rPr>
                        <a:t>11,818</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0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Annual Fuel Use</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Non-CHP Thermal Fuel Use*, MMBtu/yr</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14,772</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739</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rgbClr val="FF0000"/>
                          </a:solidFill>
                          <a:effectLst/>
                          <a:latin typeface="Myriad Pro Cond" pitchFamily="34" charset="0"/>
                          <a:ea typeface="Times New Roman"/>
                          <a:cs typeface="Times New Roman"/>
                        </a:rPr>
                        <a:t>(14,033)</a:t>
                      </a:r>
                      <a:endParaRPr lang="en-US" sz="140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CHP Fuel Use, MMBtu/yr</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0</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25,488</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25,488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Annual Total Fuel Use, MMBtu</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14,772</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i="1">
                          <a:solidFill>
                            <a:schemeClr val="bg1"/>
                          </a:solidFill>
                          <a:effectLst/>
                          <a:latin typeface="Myriad Pro Cond" pitchFamily="34" charset="0"/>
                          <a:ea typeface="Times New Roman"/>
                          <a:cs typeface="Times New Roman"/>
                        </a:rPr>
                        <a:t>26,227</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11,455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b="1">
                          <a:solidFill>
                            <a:schemeClr val="bg1"/>
                          </a:solidFill>
                          <a:effectLst/>
                          <a:latin typeface="Myriad Pro Cond" pitchFamily="34" charset="0"/>
                          <a:ea typeface="Times New Roman"/>
                          <a:cs typeface="Times New Roman"/>
                        </a:rPr>
                        <a:t>Operating Costs</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 </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Purchased Electricity</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$729,144</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$277,880</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dirty="0" smtClean="0">
                          <a:solidFill>
                            <a:srgbClr val="FF0000"/>
                          </a:solidFill>
                          <a:effectLst/>
                          <a:latin typeface="Myriad Pro Cond" pitchFamily="34" charset="0"/>
                          <a:ea typeface="Times New Roman"/>
                          <a:cs typeface="Times New Roman"/>
                        </a:rPr>
                        <a:t>($347,850)</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Purchased Fuel</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$103,995</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$301,607</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5000"/>
                        </a:lnSpc>
                        <a:spcBef>
                          <a:spcPts val="0"/>
                        </a:spcBef>
                        <a:spcAft>
                          <a:spcPts val="0"/>
                        </a:spcAft>
                      </a:pPr>
                      <a:r>
                        <a:rPr lang="en-US" sz="1300" dirty="0" smtClean="0">
                          <a:solidFill>
                            <a:schemeClr val="bg1"/>
                          </a:solidFill>
                          <a:effectLst/>
                          <a:latin typeface="Myriad Pro Cond" pitchFamily="34" charset="0"/>
                          <a:ea typeface="Times New Roman"/>
                          <a:cs typeface="Times New Roman"/>
                        </a:rPr>
                        <a:t>$48,109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Incremental O&amp;M</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$0</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$41,784</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300" dirty="0">
                          <a:solidFill>
                            <a:schemeClr val="bg1"/>
                          </a:solidFill>
                          <a:effectLst/>
                          <a:latin typeface="Myriad Pro Cond" pitchFamily="34" charset="0"/>
                          <a:ea typeface="Times New Roman"/>
                          <a:cs typeface="Times New Roman"/>
                        </a:rPr>
                        <a:t>$41,784 </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r>
              <a:tr h="225607">
                <a:tc>
                  <a:txBody>
                    <a:bodyPr/>
                    <a:lstStyle/>
                    <a:p>
                      <a:pPr marL="0" marR="0">
                        <a:lnSpc>
                          <a:spcPct val="115000"/>
                        </a:lnSpc>
                        <a:spcBef>
                          <a:spcPts val="0"/>
                        </a:spcBef>
                        <a:spcAft>
                          <a:spcPts val="0"/>
                        </a:spcAft>
                      </a:pPr>
                      <a:r>
                        <a:rPr lang="en-US" sz="1300">
                          <a:solidFill>
                            <a:schemeClr val="bg1"/>
                          </a:solidFill>
                          <a:effectLst/>
                          <a:latin typeface="Myriad Pro Cond" pitchFamily="34" charset="0"/>
                          <a:ea typeface="Times New Roman"/>
                          <a:cs typeface="Times New Roman"/>
                        </a:rPr>
                        <a:t>Annual Operating Costs</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i="1" dirty="0">
                          <a:solidFill>
                            <a:schemeClr val="bg1"/>
                          </a:solidFill>
                          <a:effectLst/>
                          <a:latin typeface="Myriad Pro Cond" pitchFamily="34" charset="0"/>
                          <a:ea typeface="Times New Roman"/>
                          <a:cs typeface="Times New Roman"/>
                        </a:rPr>
                        <a:t>$833,140</a:t>
                      </a:r>
                      <a:endParaRPr lang="en-US" sz="1400" dirty="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i="1">
                          <a:solidFill>
                            <a:schemeClr val="bg1"/>
                          </a:solidFill>
                          <a:effectLst/>
                          <a:latin typeface="Myriad Pro Cond" pitchFamily="34" charset="0"/>
                          <a:ea typeface="Times New Roman"/>
                          <a:cs typeface="Times New Roman"/>
                        </a:rPr>
                        <a:t>$621,270</a:t>
                      </a:r>
                      <a:endParaRPr lang="en-US" sz="1400">
                        <a:solidFill>
                          <a:schemeClr val="bg1"/>
                        </a:solidFill>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1300" i="1" dirty="0" smtClean="0">
                          <a:solidFill>
                            <a:srgbClr val="FF0000"/>
                          </a:solidFill>
                          <a:effectLst/>
                          <a:latin typeface="Myriad Pro Cond" pitchFamily="34" charset="0"/>
                          <a:ea typeface="Times New Roman"/>
                          <a:cs typeface="Times New Roman"/>
                        </a:rPr>
                        <a:t>($257,957)</a:t>
                      </a:r>
                      <a:endParaRPr lang="en-US" sz="1400" dirty="0">
                        <a:effectLst/>
                        <a:latin typeface="Myriad Pro Cond" pitchFamily="34" charset="0"/>
                        <a:ea typeface="SimSun"/>
                        <a:cs typeface="Times New Roman"/>
                      </a:endParaRPr>
                    </a:p>
                  </a:txBody>
                  <a:tcPr marL="88281" marR="88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r>
            </a:tbl>
          </a:graphicData>
        </a:graphic>
      </p:graphicFrame>
      <p:sp>
        <p:nvSpPr>
          <p:cNvPr id="30" name="Rectangle 29"/>
          <p:cNvSpPr/>
          <p:nvPr/>
        </p:nvSpPr>
        <p:spPr>
          <a:xfrm>
            <a:off x="9906000" y="1543100"/>
            <a:ext cx="7848600" cy="46291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066851277"/>
              </p:ext>
            </p:extLst>
          </p:nvPr>
        </p:nvGraphicFramePr>
        <p:xfrm>
          <a:off x="24688800" y="2185285"/>
          <a:ext cx="2209800" cy="2271124"/>
        </p:xfrm>
        <a:graphic>
          <a:graphicData uri="http://schemas.openxmlformats.org/drawingml/2006/table">
            <a:tbl>
              <a:tblPr firstRow="1" firstCol="1" bandRow="1"/>
              <a:tblGrid>
                <a:gridCol w="1519633"/>
                <a:gridCol w="690167"/>
              </a:tblGrid>
              <a:tr h="105517">
                <a:tc>
                  <a:txBody>
                    <a:bodyPr/>
                    <a:lstStyle/>
                    <a:p>
                      <a:pPr marL="0" marR="0">
                        <a:lnSpc>
                          <a:spcPct val="115000"/>
                        </a:lnSpc>
                        <a:spcBef>
                          <a:spcPts val="0"/>
                        </a:spcBef>
                        <a:spcAft>
                          <a:spcPts val="0"/>
                        </a:spcAft>
                      </a:pPr>
                      <a:r>
                        <a:rPr lang="en-US" sz="500" b="1" dirty="0">
                          <a:effectLst/>
                          <a:latin typeface="Myriad Pro Cond" pitchFamily="34" charset="0"/>
                          <a:ea typeface="Times New Roman"/>
                          <a:cs typeface="Times New Roman"/>
                        </a:rPr>
                        <a:t>Facility Energy Use*</a:t>
                      </a:r>
                      <a:endParaRPr lang="en-US" sz="500" dirty="0">
                        <a:effectLst/>
                        <a:latin typeface="Myriad Pro Cond" pitchFamily="34" charset="0"/>
                        <a:ea typeface="SimSun"/>
                        <a:cs typeface="Times New Roman"/>
                      </a:endParaRPr>
                    </a:p>
                  </a:txBody>
                  <a:tcPr marL="29684" marR="29684"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500">
                          <a:solidFill>
                            <a:srgbClr val="000000"/>
                          </a:solidFill>
                          <a:effectLst/>
                          <a:latin typeface="Myriad Pro Cond" pitchFamily="34" charset="0"/>
                          <a:ea typeface="Times New Roman"/>
                          <a:cs typeface="Times New Roman"/>
                        </a:rPr>
                        <a:t> </a:t>
                      </a:r>
                      <a:endParaRPr lang="en-US" sz="500">
                        <a:effectLst/>
                        <a:latin typeface="Myriad Pro Cond" pitchFamily="34" charset="0"/>
                        <a:ea typeface="SimSun"/>
                        <a:cs typeface="Times New Roman"/>
                      </a:endParaRPr>
                    </a:p>
                  </a:txBody>
                  <a:tcPr marL="29684" marR="2968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Facility Average Electric Demand, kW</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1,826</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05517">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Facility Average Heating, </a:t>
                      </a:r>
                      <a:r>
                        <a:rPr lang="en-US" sz="500" dirty="0" err="1">
                          <a:solidFill>
                            <a:schemeClr val="bg1"/>
                          </a:solidFill>
                          <a:effectLst/>
                          <a:latin typeface="Myriad Pro Cond" pitchFamily="34" charset="0"/>
                          <a:ea typeface="Times New Roman"/>
                          <a:cs typeface="Times New Roman"/>
                        </a:rPr>
                        <a:t>MMBtu</a:t>
                      </a:r>
                      <a:r>
                        <a:rPr lang="en-US" sz="500" dirty="0">
                          <a:solidFill>
                            <a:schemeClr val="bg1"/>
                          </a:solidFill>
                          <a:effectLst/>
                          <a:latin typeface="Myriad Pro Cond" pitchFamily="34" charset="0"/>
                          <a:ea typeface="Times New Roman"/>
                          <a:cs typeface="Times New Roman"/>
                        </a:rPr>
                        <a:t>/hour</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5.7</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05517">
                <a:tc>
                  <a:txBody>
                    <a:bodyPr/>
                    <a:lstStyle/>
                    <a:p>
                      <a:pPr marL="0" marR="0">
                        <a:lnSpc>
                          <a:spcPct val="115000"/>
                        </a:lnSpc>
                        <a:spcBef>
                          <a:spcPts val="0"/>
                        </a:spcBef>
                        <a:spcAft>
                          <a:spcPts val="0"/>
                        </a:spcAft>
                      </a:pPr>
                      <a:r>
                        <a:rPr lang="en-US" sz="500" b="1" dirty="0">
                          <a:solidFill>
                            <a:srgbClr val="000000"/>
                          </a:solidFill>
                          <a:effectLst/>
                          <a:latin typeface="Myriad Pro Cond" pitchFamily="34" charset="0"/>
                          <a:ea typeface="Times New Roman"/>
                          <a:cs typeface="Times New Roman"/>
                        </a:rPr>
                        <a:t>CHP system information</a:t>
                      </a:r>
                      <a:endParaRPr lang="en-US" sz="500" dirty="0">
                        <a:effectLst/>
                        <a:latin typeface="Myriad Pro Cond" pitchFamily="34" charset="0"/>
                        <a:ea typeface="SimSun"/>
                        <a:cs typeface="Times New Roman"/>
                      </a:endParaRPr>
                    </a:p>
                  </a:txBody>
                  <a:tcPr marL="29684" marR="29684"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500" dirty="0">
                          <a:solidFill>
                            <a:srgbClr val="000000"/>
                          </a:solidFill>
                          <a:effectLst/>
                          <a:latin typeface="Myriad Pro Cond" pitchFamily="34" charset="0"/>
                          <a:ea typeface="Times New Roman"/>
                          <a:cs typeface="Times New Roman"/>
                        </a:rPr>
                        <a:t> </a:t>
                      </a:r>
                      <a:endParaRPr lang="en-US" sz="500" dirty="0">
                        <a:effectLst/>
                        <a:latin typeface="Myriad Pro Cond" pitchFamily="34" charset="0"/>
                        <a:ea typeface="SimSun"/>
                        <a:cs typeface="Times New Roman"/>
                      </a:endParaRPr>
                    </a:p>
                  </a:txBody>
                  <a:tcPr marL="29684" marR="2968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System Type</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500" dirty="0" err="1">
                          <a:solidFill>
                            <a:schemeClr val="bg1"/>
                          </a:solidFill>
                          <a:effectLst/>
                          <a:latin typeface="Myriad Pro Cond" pitchFamily="34" charset="0"/>
                          <a:ea typeface="Times New Roman"/>
                          <a:cs typeface="Times New Roman"/>
                        </a:rPr>
                        <a:t>Recip</a:t>
                      </a:r>
                      <a:r>
                        <a:rPr lang="en-US" sz="500" dirty="0">
                          <a:solidFill>
                            <a:schemeClr val="bg1"/>
                          </a:solidFill>
                          <a:effectLst/>
                          <a:latin typeface="Myriad Pro Cond" pitchFamily="34" charset="0"/>
                          <a:ea typeface="Times New Roman"/>
                          <a:cs typeface="Times New Roman"/>
                        </a:rPr>
                        <a:t> Engine</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System Capacity, kW</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1,322</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Electric Efficiency</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35.0%</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Thermal Output, Btu/kWh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4,299</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Thermal Output, </a:t>
                      </a:r>
                      <a:r>
                        <a:rPr lang="en-US" sz="500" dirty="0" err="1">
                          <a:solidFill>
                            <a:schemeClr val="bg1"/>
                          </a:solidFill>
                          <a:effectLst/>
                          <a:latin typeface="Myriad Pro Cond" pitchFamily="34" charset="0"/>
                          <a:ea typeface="Times New Roman"/>
                          <a:cs typeface="Times New Roman"/>
                        </a:rPr>
                        <a:t>MMBtu</a:t>
                      </a:r>
                      <a:r>
                        <a:rPr lang="en-US" sz="500" dirty="0">
                          <a:solidFill>
                            <a:schemeClr val="bg1"/>
                          </a:solidFill>
                          <a:effectLst/>
                          <a:latin typeface="Myriad Pro Cond" pitchFamily="34" charset="0"/>
                          <a:ea typeface="Times New Roman"/>
                          <a:cs typeface="Times New Roman"/>
                        </a:rPr>
                        <a:t>/hour</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5.7</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System Fuel Cost (Natural Gas), $/</a:t>
                      </a:r>
                      <a:r>
                        <a:rPr lang="en-US" sz="500" dirty="0" err="1">
                          <a:solidFill>
                            <a:schemeClr val="bg1"/>
                          </a:solidFill>
                          <a:effectLst/>
                          <a:latin typeface="Myriad Pro Cond" pitchFamily="34" charset="0"/>
                          <a:ea typeface="Times New Roman"/>
                          <a:cs typeface="Times New Roman"/>
                        </a:rPr>
                        <a:t>MMBtu</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smtClean="0">
                          <a:solidFill>
                            <a:schemeClr val="bg1"/>
                          </a:solidFill>
                          <a:effectLst/>
                          <a:latin typeface="Myriad Pro Cond" pitchFamily="34" charset="0"/>
                          <a:ea typeface="Times New Roman"/>
                          <a:cs typeface="Times New Roman"/>
                        </a:rPr>
                        <a:t>$4.2</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Installed Cost, $/kW</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$2,300</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5517">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CHP O&amp;M Cost, cents/kWh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$0.0160</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05517">
                <a:tc>
                  <a:txBody>
                    <a:bodyPr/>
                    <a:lstStyle/>
                    <a:p>
                      <a:pPr marL="0" marR="0">
                        <a:lnSpc>
                          <a:spcPct val="115000"/>
                        </a:lnSpc>
                        <a:spcBef>
                          <a:spcPts val="0"/>
                        </a:spcBef>
                        <a:spcAft>
                          <a:spcPts val="0"/>
                        </a:spcAft>
                      </a:pPr>
                      <a:r>
                        <a:rPr lang="en-US" sz="500" b="1" dirty="0">
                          <a:solidFill>
                            <a:srgbClr val="000000"/>
                          </a:solidFill>
                          <a:effectLst/>
                          <a:latin typeface="Myriad Pro Cond" pitchFamily="34" charset="0"/>
                          <a:ea typeface="Times New Roman"/>
                          <a:cs typeface="Times New Roman"/>
                        </a:rPr>
                        <a:t>CHP Cost to Generate Power</a:t>
                      </a:r>
                      <a:endParaRPr lang="en-US" sz="500" dirty="0">
                        <a:effectLst/>
                        <a:latin typeface="Myriad Pro Cond" pitchFamily="34" charset="0"/>
                        <a:ea typeface="SimSun"/>
                        <a:cs typeface="Times New Roman"/>
                      </a:endParaRPr>
                    </a:p>
                  </a:txBody>
                  <a:tcPr marL="29684" marR="29684"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500" dirty="0">
                          <a:solidFill>
                            <a:srgbClr val="000000"/>
                          </a:solidFill>
                          <a:effectLst/>
                          <a:latin typeface="Myriad Pro Cond" pitchFamily="34" charset="0"/>
                          <a:ea typeface="Times New Roman"/>
                          <a:cs typeface="Times New Roman"/>
                        </a:rPr>
                        <a:t> </a:t>
                      </a:r>
                      <a:endParaRPr lang="en-US" sz="500" dirty="0">
                        <a:effectLst/>
                        <a:latin typeface="Myriad Pro Cond" pitchFamily="34" charset="0"/>
                        <a:ea typeface="SimSun"/>
                        <a:cs typeface="Times New Roman"/>
                      </a:endParaRPr>
                    </a:p>
                  </a:txBody>
                  <a:tcPr marL="29684" marR="2968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Operating Cost to Generate</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 </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  CHP Fuel Costs,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a:t>
                      </a:r>
                      <a:r>
                        <a:rPr lang="en-US" sz="500" dirty="0" smtClean="0">
                          <a:solidFill>
                            <a:schemeClr val="bg1"/>
                          </a:solidFill>
                          <a:effectLst/>
                          <a:latin typeface="Myriad Pro Cond" pitchFamily="34" charset="0"/>
                          <a:ea typeface="Times New Roman"/>
                          <a:cs typeface="Times New Roman"/>
                        </a:rPr>
                        <a:t>0.0410</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0492">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  Thermal Credit,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500" dirty="0">
                          <a:solidFill>
                            <a:srgbClr val="FF0000"/>
                          </a:solidFill>
                          <a:effectLst/>
                          <a:latin typeface="Myriad Pro Cond" pitchFamily="34" charset="0"/>
                          <a:ea typeface="Times New Roman"/>
                          <a:cs typeface="Times New Roman"/>
                        </a:rPr>
                        <a:t>($</a:t>
                      </a:r>
                      <a:r>
                        <a:rPr lang="en-US" sz="500" dirty="0" smtClean="0">
                          <a:solidFill>
                            <a:srgbClr val="FF0000"/>
                          </a:solidFill>
                          <a:effectLst/>
                          <a:latin typeface="Myriad Pro Cond" pitchFamily="34" charset="0"/>
                          <a:ea typeface="Times New Roman"/>
                          <a:cs typeface="Times New Roman"/>
                        </a:rPr>
                        <a:t>0.0226)</a:t>
                      </a:r>
                      <a:endParaRPr lang="en-US" sz="500" dirty="0">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a:noFill/>
                    </a:lnB>
                  </a:tcPr>
                </a:tc>
              </a:tr>
              <a:tr h="105517">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  Incremental O&amp;M,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a:t>
                      </a:r>
                      <a:r>
                        <a:rPr lang="en-US" sz="500" dirty="0" smtClean="0">
                          <a:solidFill>
                            <a:schemeClr val="bg1"/>
                          </a:solidFill>
                          <a:effectLst/>
                          <a:latin typeface="Myriad Pro Cond" pitchFamily="34" charset="0"/>
                          <a:ea typeface="Times New Roman"/>
                          <a:cs typeface="Times New Roman"/>
                        </a:rPr>
                        <a:t>0.0344</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r>
              <a:tr h="105517">
                <a:tc>
                  <a:txBody>
                    <a:bodyPr/>
                    <a:lstStyle/>
                    <a:p>
                      <a:pPr marL="0" marR="0">
                        <a:lnSpc>
                          <a:spcPct val="115000"/>
                        </a:lnSpc>
                        <a:spcBef>
                          <a:spcPts val="0"/>
                        </a:spcBef>
                        <a:spcAft>
                          <a:spcPts val="0"/>
                        </a:spcAft>
                      </a:pPr>
                      <a:r>
                        <a:rPr lang="en-US" sz="500" b="1" i="1" dirty="0">
                          <a:solidFill>
                            <a:schemeClr val="bg1"/>
                          </a:solidFill>
                          <a:effectLst/>
                          <a:latin typeface="Myriad Pro Cond" pitchFamily="34" charset="0"/>
                          <a:ea typeface="Times New Roman"/>
                          <a:cs typeface="Times New Roman"/>
                        </a:rPr>
                        <a:t>  Operating Costs to Generate Power,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500" i="1" dirty="0">
                          <a:solidFill>
                            <a:schemeClr val="bg1"/>
                          </a:solidFill>
                          <a:effectLst/>
                          <a:latin typeface="Myriad Pro Cond" pitchFamily="34" charset="0"/>
                          <a:ea typeface="Times New Roman"/>
                          <a:cs typeface="Times New Roman"/>
                        </a:rPr>
                        <a:t>$</a:t>
                      </a:r>
                      <a:r>
                        <a:rPr lang="en-US" sz="500" i="1" dirty="0" smtClean="0">
                          <a:solidFill>
                            <a:schemeClr val="bg1"/>
                          </a:solidFill>
                          <a:effectLst/>
                          <a:latin typeface="Myriad Pro Cond" pitchFamily="34" charset="0"/>
                          <a:ea typeface="Times New Roman"/>
                          <a:cs typeface="Times New Roman"/>
                        </a:rPr>
                        <a:t>0.1209</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r>
              <a:tr h="105517">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  Capital Charge,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a:t>
                      </a:r>
                      <a:r>
                        <a:rPr lang="en-US" sz="500" dirty="0" smtClean="0">
                          <a:solidFill>
                            <a:schemeClr val="bg1"/>
                          </a:solidFill>
                          <a:effectLst/>
                          <a:latin typeface="Myriad Pro Cond" pitchFamily="34" charset="0"/>
                          <a:ea typeface="Times New Roman"/>
                          <a:cs typeface="Times New Roman"/>
                        </a:rPr>
                        <a:t>0.1553</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r>
              <a:tr h="105517">
                <a:tc>
                  <a:txBody>
                    <a:bodyPr/>
                    <a:lstStyle/>
                    <a:p>
                      <a:pPr marL="0" marR="0">
                        <a:lnSpc>
                          <a:spcPct val="115000"/>
                        </a:lnSpc>
                        <a:spcBef>
                          <a:spcPts val="0"/>
                        </a:spcBef>
                        <a:spcAft>
                          <a:spcPts val="0"/>
                        </a:spcAft>
                      </a:pPr>
                      <a:r>
                        <a:rPr lang="en-US" sz="500" b="1" i="1" dirty="0">
                          <a:solidFill>
                            <a:schemeClr val="bg1"/>
                          </a:solidFill>
                          <a:effectLst/>
                          <a:latin typeface="Myriad Pro Cond" pitchFamily="34" charset="0"/>
                          <a:ea typeface="Times New Roman"/>
                          <a:cs typeface="Times New Roman"/>
                        </a:rPr>
                        <a:t>  Total Costs to Generate Power,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500" i="1" dirty="0">
                          <a:solidFill>
                            <a:schemeClr val="bg1"/>
                          </a:solidFill>
                          <a:effectLst/>
                          <a:latin typeface="Myriad Pro Cond" pitchFamily="34" charset="0"/>
                          <a:ea typeface="Times New Roman"/>
                          <a:cs typeface="Times New Roman"/>
                        </a:rPr>
                        <a:t>$</a:t>
                      </a:r>
                      <a:r>
                        <a:rPr lang="en-US" sz="500" i="1" dirty="0" smtClean="0">
                          <a:solidFill>
                            <a:schemeClr val="bg1"/>
                          </a:solidFill>
                          <a:effectLst/>
                          <a:latin typeface="Myriad Pro Cond" pitchFamily="34" charset="0"/>
                          <a:ea typeface="Times New Roman"/>
                          <a:cs typeface="Times New Roman"/>
                        </a:rPr>
                        <a:t>0.1480</a:t>
                      </a:r>
                      <a:endParaRPr lang="en-US" sz="500" dirty="0">
                        <a:solidFill>
                          <a:schemeClr val="bg1"/>
                        </a:solidFill>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r>
              <a:tr h="105517">
                <a:tc>
                  <a:txBody>
                    <a:bodyPr/>
                    <a:lstStyle/>
                    <a:p>
                      <a:pPr marL="0" marR="0">
                        <a:lnSpc>
                          <a:spcPct val="115000"/>
                        </a:lnSpc>
                        <a:spcBef>
                          <a:spcPts val="0"/>
                        </a:spcBef>
                        <a:spcAft>
                          <a:spcPts val="0"/>
                        </a:spcAft>
                      </a:pPr>
                      <a:r>
                        <a:rPr lang="en-US" sz="500" dirty="0">
                          <a:solidFill>
                            <a:schemeClr val="bg1"/>
                          </a:solidFill>
                          <a:effectLst/>
                          <a:latin typeface="Myriad Pro Cond" pitchFamily="34" charset="0"/>
                          <a:ea typeface="Times New Roman"/>
                          <a:cs typeface="Times New Roman"/>
                        </a:rPr>
                        <a:t>Current Average Electricity Price,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a:noFill/>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500" dirty="0">
                          <a:effectLst/>
                          <a:latin typeface="Myriad Pro Cond" pitchFamily="34" charset="0"/>
                          <a:ea typeface="Times New Roman"/>
                          <a:cs typeface="Times New Roman"/>
                        </a:rPr>
                        <a:t>$0.1920</a:t>
                      </a:r>
                      <a:endParaRPr lang="en-US" sz="500" dirty="0">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r>
              <a:tr h="110542">
                <a:tc>
                  <a:txBody>
                    <a:bodyPr/>
                    <a:lstStyle/>
                    <a:p>
                      <a:pPr marL="0" marR="0">
                        <a:lnSpc>
                          <a:spcPct val="115000"/>
                        </a:lnSpc>
                        <a:spcBef>
                          <a:spcPts val="0"/>
                        </a:spcBef>
                        <a:spcAft>
                          <a:spcPts val="0"/>
                        </a:spcAft>
                      </a:pPr>
                      <a:r>
                        <a:rPr lang="en-US" sz="500" b="1" i="1" dirty="0">
                          <a:solidFill>
                            <a:schemeClr val="bg1"/>
                          </a:solidFill>
                          <a:effectLst/>
                          <a:latin typeface="Myriad Pro Cond" pitchFamily="34" charset="0"/>
                          <a:ea typeface="Times New Roman"/>
                          <a:cs typeface="Times New Roman"/>
                        </a:rPr>
                        <a:t>Spark Spread, $/kWh**</a:t>
                      </a:r>
                      <a:endParaRPr lang="en-US" sz="500" dirty="0">
                        <a:solidFill>
                          <a:schemeClr val="bg1"/>
                        </a:solidFill>
                        <a:effectLst/>
                        <a:latin typeface="Myriad Pro Cond" pitchFamily="34" charset="0"/>
                        <a:ea typeface="SimSun"/>
                        <a:cs typeface="Times New Roman"/>
                      </a:endParaRPr>
                    </a:p>
                  </a:txBody>
                  <a:tcPr marL="29684" marR="29684"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500" b="1" i="1" dirty="0">
                          <a:solidFill>
                            <a:srgbClr val="FF0000"/>
                          </a:solidFill>
                          <a:effectLst/>
                          <a:latin typeface="Myriad Pro Cond" pitchFamily="34" charset="0"/>
                          <a:ea typeface="Times New Roman"/>
                          <a:cs typeface="Times New Roman"/>
                        </a:rPr>
                        <a:t>($</a:t>
                      </a:r>
                      <a:r>
                        <a:rPr lang="en-US" sz="500" b="1" i="1" dirty="0" smtClean="0">
                          <a:solidFill>
                            <a:srgbClr val="FF0000"/>
                          </a:solidFill>
                          <a:effectLst/>
                          <a:latin typeface="Myriad Pro Cond" pitchFamily="34" charset="0"/>
                          <a:ea typeface="Times New Roman"/>
                          <a:cs typeface="Times New Roman"/>
                        </a:rPr>
                        <a:t>0.0073)</a:t>
                      </a:r>
                      <a:endParaRPr lang="en-US" sz="500" dirty="0">
                        <a:effectLst/>
                        <a:latin typeface="Myriad Pro Cond" pitchFamily="34" charset="0"/>
                        <a:ea typeface="SimSun"/>
                        <a:cs typeface="Times New Roman"/>
                      </a:endParaRPr>
                    </a:p>
                  </a:txBody>
                  <a:tcPr marL="29684" marR="29684"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96310868"/>
              </p:ext>
            </p:extLst>
          </p:nvPr>
        </p:nvGraphicFramePr>
        <p:xfrm>
          <a:off x="18821399" y="2250791"/>
          <a:ext cx="1981201" cy="1577018"/>
        </p:xfrm>
        <a:graphic>
          <a:graphicData uri="http://schemas.openxmlformats.org/drawingml/2006/table">
            <a:tbl>
              <a:tblPr firstRow="1" firstCol="1" bandRow="1"/>
              <a:tblGrid>
                <a:gridCol w="1371601"/>
                <a:gridCol w="609600"/>
              </a:tblGrid>
              <a:tr h="94346">
                <a:tc>
                  <a:txBody>
                    <a:bodyPr/>
                    <a:lstStyle/>
                    <a:p>
                      <a:pPr algn="just">
                        <a:lnSpc>
                          <a:spcPct val="115000"/>
                        </a:lnSpc>
                        <a:spcAft>
                          <a:spcPts val="0"/>
                        </a:spcAft>
                      </a:pPr>
                      <a:r>
                        <a:rPr lang="en-US" sz="500" b="1" dirty="0">
                          <a:effectLst/>
                          <a:latin typeface="Myriad Pro Cond" pitchFamily="34" charset="0"/>
                        </a:rPr>
                        <a:t>Policy/Incentive Name</a:t>
                      </a:r>
                      <a:endParaRPr lang="en-US" sz="500" dirty="0">
                        <a:effectLst/>
                        <a:latin typeface="Myriad Pro Cond" pitchFamily="34" charset="0"/>
                      </a:endParaRPr>
                    </a:p>
                  </a:txBody>
                  <a:tcPr marL="37476" marR="37476"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ct val="115000"/>
                        </a:lnSpc>
                        <a:spcAft>
                          <a:spcPts val="0"/>
                        </a:spcAft>
                      </a:pPr>
                      <a:r>
                        <a:rPr lang="en-US" sz="500" b="1">
                          <a:effectLst/>
                          <a:latin typeface="Myriad Pro Cond" pitchFamily="34" charset="0"/>
                        </a:rPr>
                        <a:t>Policy/Incentive Type</a:t>
                      </a:r>
                      <a:endParaRPr lang="en-US" sz="500">
                        <a:effectLst/>
                        <a:latin typeface="Myriad Pro Cond" pitchFamily="34" charset="0"/>
                      </a:endParaRPr>
                    </a:p>
                  </a:txBody>
                  <a:tcPr marL="37476" marR="37476"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94346">
                <a:tc>
                  <a:txBody>
                    <a:bodyPr/>
                    <a:lstStyle/>
                    <a:p>
                      <a:pPr algn="just">
                        <a:lnSpc>
                          <a:spcPct val="115000"/>
                        </a:lnSpc>
                        <a:spcAft>
                          <a:spcPts val="0"/>
                        </a:spcAft>
                      </a:pPr>
                      <a:r>
                        <a:rPr lang="en-US" sz="500" dirty="0">
                          <a:solidFill>
                            <a:schemeClr val="bg1"/>
                          </a:solidFill>
                          <a:effectLst/>
                          <a:latin typeface="Myriad Pro Cond" pitchFamily="34" charset="0"/>
                        </a:rPr>
                        <a:t>Agriculture Energy Efficiency Program</a:t>
                      </a:r>
                    </a:p>
                  </a:txBody>
                  <a:tcPr marL="37476" marR="3747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Rebate</a:t>
                      </a:r>
                    </a:p>
                  </a:txBody>
                  <a:tcPr marL="37476" marR="3747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94346">
                <a:tc>
                  <a:txBody>
                    <a:bodyPr/>
                    <a:lstStyle/>
                    <a:p>
                      <a:pPr algn="just">
                        <a:lnSpc>
                          <a:spcPct val="115000"/>
                        </a:lnSpc>
                        <a:spcAft>
                          <a:spcPts val="0"/>
                        </a:spcAft>
                      </a:pPr>
                      <a:r>
                        <a:rPr lang="en-US" sz="500" dirty="0">
                          <a:solidFill>
                            <a:schemeClr val="bg1"/>
                          </a:solidFill>
                          <a:effectLst/>
                          <a:latin typeface="Myriad Pro Cond" pitchFamily="34" charset="0"/>
                        </a:rPr>
                        <a:t>CHP Acceleration Program</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Grant</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dirty="0">
                          <a:solidFill>
                            <a:schemeClr val="bg1"/>
                          </a:solidFill>
                          <a:effectLst/>
                          <a:latin typeface="Myriad Pro Cond" pitchFamily="34" charset="0"/>
                        </a:rPr>
                        <a:t>Custom Measures Commercial and Industrial Rebate Program</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Rebate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dirty="0">
                          <a:solidFill>
                            <a:schemeClr val="bg1"/>
                          </a:solidFill>
                          <a:effectLst/>
                          <a:latin typeface="Myriad Pro Cond" pitchFamily="34" charset="0"/>
                        </a:rPr>
                        <a:t>Energy Smart New Construction Program</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Production Incentive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dirty="0">
                          <a:solidFill>
                            <a:schemeClr val="bg1"/>
                          </a:solidFill>
                          <a:effectLst/>
                          <a:latin typeface="Myriad Pro Cond" pitchFamily="34" charset="0"/>
                        </a:rPr>
                        <a:t>Existing Facilities Program</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Production Incentive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dirty="0" err="1">
                          <a:solidFill>
                            <a:schemeClr val="bg1"/>
                          </a:solidFill>
                          <a:effectLst/>
                          <a:latin typeface="Myriad Pro Cond" pitchFamily="34" charset="0"/>
                        </a:rPr>
                        <a:t>FlexTech</a:t>
                      </a:r>
                      <a:r>
                        <a:rPr lang="en-US" sz="500" dirty="0">
                          <a:solidFill>
                            <a:schemeClr val="bg1"/>
                          </a:solidFill>
                          <a:effectLst/>
                          <a:latin typeface="Myriad Pro Cond" pitchFamily="34" charset="0"/>
                        </a:rPr>
                        <a:t> Program</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Grant</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a:solidFill>
                            <a:schemeClr val="bg1"/>
                          </a:solidFill>
                          <a:effectLst/>
                          <a:latin typeface="Myriad Pro Cond" pitchFamily="34" charset="0"/>
                        </a:rPr>
                        <a:t>Industrial and Process Efficiency Performance Incentives</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a:solidFill>
                            <a:schemeClr val="bg1"/>
                          </a:solidFill>
                          <a:effectLst/>
                          <a:latin typeface="Myriad Pro Cond" pitchFamily="34" charset="0"/>
                        </a:rPr>
                        <a:t>Production Incentive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a:solidFill>
                            <a:schemeClr val="bg1"/>
                          </a:solidFill>
                          <a:effectLst/>
                          <a:latin typeface="Myriad Pro Cond" pitchFamily="34" charset="0"/>
                        </a:rPr>
                        <a:t>Linked Deposit Program (LDP)</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Loan</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a:solidFill>
                            <a:schemeClr val="bg1"/>
                          </a:solidFill>
                          <a:effectLst/>
                          <a:latin typeface="Myriad Pro Cond" pitchFamily="34" charset="0"/>
                        </a:rPr>
                        <a:t>Local Option - Solar, Wind &amp; Biomass Energy Systems Exemption</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Tax</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a:solidFill>
                            <a:schemeClr val="bg1"/>
                          </a:solidFill>
                          <a:effectLst/>
                          <a:latin typeface="Myriad Pro Cond" pitchFamily="34" charset="0"/>
                        </a:rPr>
                        <a:t>Manufacturing Assistance Program (MAP)</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Grant</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157842">
                <a:tc>
                  <a:txBody>
                    <a:bodyPr/>
                    <a:lstStyle/>
                    <a:p>
                      <a:pPr algn="just">
                        <a:lnSpc>
                          <a:spcPct val="115000"/>
                        </a:lnSpc>
                        <a:spcAft>
                          <a:spcPts val="0"/>
                        </a:spcAft>
                      </a:pPr>
                      <a:r>
                        <a:rPr lang="en-US" sz="500">
                          <a:solidFill>
                            <a:schemeClr val="bg1"/>
                          </a:solidFill>
                          <a:effectLst/>
                          <a:latin typeface="Myriad Pro Cond" pitchFamily="34" charset="0"/>
                        </a:rPr>
                        <a:t>National Grid (Gas) - Commercial Energy Efficiency Rebate Programs (Metro NY)</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Rebate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120188">
                <a:tc>
                  <a:txBody>
                    <a:bodyPr/>
                    <a:lstStyle/>
                    <a:p>
                      <a:pPr algn="just">
                        <a:lnSpc>
                          <a:spcPct val="115000"/>
                        </a:lnSpc>
                        <a:spcAft>
                          <a:spcPts val="0"/>
                        </a:spcAft>
                      </a:pPr>
                      <a:r>
                        <a:rPr lang="en-US" sz="500" dirty="0">
                          <a:solidFill>
                            <a:schemeClr val="bg1"/>
                          </a:solidFill>
                          <a:effectLst/>
                          <a:latin typeface="Myriad Pro Cond" pitchFamily="34" charset="0"/>
                        </a:rPr>
                        <a:t>National Grid (Gas) - Commercial Energy Efficiency Rebate Programs (Upstate NY)</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Rebate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dirty="0">
                          <a:solidFill>
                            <a:schemeClr val="bg1"/>
                          </a:solidFill>
                          <a:effectLst/>
                          <a:latin typeface="Myriad Pro Cond" pitchFamily="34" charset="0"/>
                        </a:rPr>
                        <a:t>New York Natural Gas Rates</a:t>
                      </a:r>
                    </a:p>
                  </a:txBody>
                  <a:tcPr marL="37476" marR="37476"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just">
                        <a:lnSpc>
                          <a:spcPct val="115000"/>
                        </a:lnSpc>
                        <a:spcAft>
                          <a:spcPts val="0"/>
                        </a:spcAft>
                      </a:pPr>
                      <a:r>
                        <a:rPr lang="en-US" sz="500" dirty="0">
                          <a:solidFill>
                            <a:schemeClr val="bg1"/>
                          </a:solidFill>
                          <a:effectLst/>
                          <a:latin typeface="Myriad Pro Cond" pitchFamily="34" charset="0"/>
                        </a:rPr>
                        <a:t>Utility Rate</a:t>
                      </a:r>
                    </a:p>
                  </a:txBody>
                  <a:tcPr marL="37476" marR="37476" marT="0" marB="0">
                    <a:lnL>
                      <a:noFill/>
                    </a:lnL>
                    <a:lnR w="12700" cap="flat" cmpd="sng" algn="ctr">
                      <a:solidFill>
                        <a:srgbClr val="000000"/>
                      </a:solidFill>
                      <a:prstDash val="solid"/>
                      <a:round/>
                      <a:headEnd type="none" w="med" len="med"/>
                      <a:tailEnd type="none" w="med" len="med"/>
                    </a:lnR>
                    <a:lnT>
                      <a:noFill/>
                    </a:lnT>
                    <a:lnB>
                      <a:noFill/>
                    </a:lnB>
                  </a:tcPr>
                </a:tc>
              </a:tr>
              <a:tr h="94346">
                <a:tc>
                  <a:txBody>
                    <a:bodyPr/>
                    <a:lstStyle/>
                    <a:p>
                      <a:pPr algn="just">
                        <a:lnSpc>
                          <a:spcPct val="115000"/>
                        </a:lnSpc>
                        <a:spcAft>
                          <a:spcPts val="0"/>
                        </a:spcAft>
                      </a:pPr>
                      <a:r>
                        <a:rPr lang="en-US" sz="500">
                          <a:solidFill>
                            <a:schemeClr val="bg1"/>
                          </a:solidFill>
                          <a:effectLst/>
                          <a:latin typeface="Myriad Pro Cond" pitchFamily="34" charset="0"/>
                        </a:rPr>
                        <a:t>Tax-Exempt Equipment Leasing Program (TELP)</a:t>
                      </a:r>
                    </a:p>
                  </a:txBody>
                  <a:tcPr marL="37476" marR="3747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500" dirty="0">
                          <a:solidFill>
                            <a:schemeClr val="bg1"/>
                          </a:solidFill>
                          <a:effectLst/>
                          <a:latin typeface="Myriad Pro Cond" pitchFamily="34" charset="0"/>
                        </a:rPr>
                        <a:t>Tax</a:t>
                      </a:r>
                    </a:p>
                  </a:txBody>
                  <a:tcPr marL="37476" marR="3747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32" name="Picture 3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20245"/>
          <a:stretch/>
        </p:blipFill>
        <p:spPr>
          <a:xfrm>
            <a:off x="21564600" y="2157637"/>
            <a:ext cx="2370161" cy="1919696"/>
          </a:xfrm>
          <a:prstGeom prst="rect">
            <a:avLst/>
          </a:prstGeom>
        </p:spPr>
      </p:pic>
      <p:sp>
        <p:nvSpPr>
          <p:cNvPr id="31" name="TextBox 5"/>
          <p:cNvSpPr txBox="1"/>
          <p:nvPr/>
        </p:nvSpPr>
        <p:spPr>
          <a:xfrm>
            <a:off x="21572561" y="1726939"/>
            <a:ext cx="2362200" cy="461963"/>
          </a:xfrm>
          <a:prstGeom prst="rect">
            <a:avLst/>
          </a:prstGeom>
          <a:noFill/>
        </p:spPr>
        <p:txBody>
          <a:bodyPr>
            <a:spAutoFit/>
          </a:bodyPr>
          <a:lstStyle/>
          <a:p>
            <a:pPr fontAlgn="auto">
              <a:spcBef>
                <a:spcPts val="0"/>
              </a:spcBef>
              <a:spcAft>
                <a:spcPts val="0"/>
              </a:spcAft>
              <a:defRPr/>
            </a:pPr>
            <a:r>
              <a:rPr lang="en-US" sz="2400" dirty="0" smtClean="0">
                <a:solidFill>
                  <a:schemeClr val="bg1">
                    <a:lumMod val="65000"/>
                  </a:schemeClr>
                </a:solidFill>
                <a:latin typeface="Myriad Pro Cond" pitchFamily="34" charset="0"/>
                <a:cs typeface="+mn-cs"/>
              </a:rPr>
              <a:t>Measure 1</a:t>
            </a:r>
            <a:endParaRPr lang="en-US" sz="2400" dirty="0">
              <a:solidFill>
                <a:schemeClr val="bg1">
                  <a:lumMod val="65000"/>
                </a:schemeClr>
              </a:solidFill>
              <a:latin typeface="Myriad Pro Cond" pitchFamily="34" charset="0"/>
              <a:cs typeface="+mn-cs"/>
            </a:endParaRPr>
          </a:p>
        </p:txBody>
      </p:sp>
      <p:sp>
        <p:nvSpPr>
          <p:cNvPr id="33" name="TextBox 5"/>
          <p:cNvSpPr txBox="1"/>
          <p:nvPr/>
        </p:nvSpPr>
        <p:spPr>
          <a:xfrm>
            <a:off x="24612600" y="1752600"/>
            <a:ext cx="2362200" cy="461963"/>
          </a:xfrm>
          <a:prstGeom prst="rect">
            <a:avLst/>
          </a:prstGeom>
          <a:noFill/>
        </p:spPr>
        <p:txBody>
          <a:bodyPr>
            <a:spAutoFit/>
          </a:bodyPr>
          <a:lstStyle/>
          <a:p>
            <a:pPr fontAlgn="auto">
              <a:spcBef>
                <a:spcPts val="0"/>
              </a:spcBef>
              <a:spcAft>
                <a:spcPts val="0"/>
              </a:spcAft>
              <a:defRPr/>
            </a:pPr>
            <a:r>
              <a:rPr lang="en-US" sz="2400" dirty="0" smtClean="0">
                <a:solidFill>
                  <a:schemeClr val="bg1">
                    <a:lumMod val="65000"/>
                  </a:schemeClr>
                </a:solidFill>
                <a:latin typeface="Myriad Pro Cond" pitchFamily="34" charset="0"/>
                <a:cs typeface="+mn-cs"/>
              </a:rPr>
              <a:t>Measure 2</a:t>
            </a:r>
            <a:endParaRPr lang="en-US" sz="2400" dirty="0">
              <a:solidFill>
                <a:schemeClr val="bg1">
                  <a:lumMod val="65000"/>
                </a:schemeClr>
              </a:solidFill>
              <a:latin typeface="Myriad Pro Cond" pitchFamily="34" charset="0"/>
              <a:cs typeface="+mn-cs"/>
            </a:endParaRPr>
          </a:p>
        </p:txBody>
      </p:sp>
      <p:sp>
        <p:nvSpPr>
          <p:cNvPr id="34" name="TextBox 5"/>
          <p:cNvSpPr txBox="1"/>
          <p:nvPr/>
        </p:nvSpPr>
        <p:spPr>
          <a:xfrm>
            <a:off x="18563655" y="1749921"/>
            <a:ext cx="2819400" cy="461665"/>
          </a:xfrm>
          <a:prstGeom prst="rect">
            <a:avLst/>
          </a:prstGeom>
          <a:noFill/>
        </p:spPr>
        <p:txBody>
          <a:bodyPr wrap="square">
            <a:spAutoFit/>
          </a:bodyPr>
          <a:lstStyle/>
          <a:p>
            <a:pPr fontAlgn="auto">
              <a:spcBef>
                <a:spcPts val="0"/>
              </a:spcBef>
              <a:spcAft>
                <a:spcPts val="0"/>
              </a:spcAft>
              <a:defRPr/>
            </a:pPr>
            <a:r>
              <a:rPr lang="en-US" sz="2400" dirty="0" smtClean="0">
                <a:solidFill>
                  <a:schemeClr val="bg1">
                    <a:lumMod val="65000"/>
                  </a:schemeClr>
                </a:solidFill>
                <a:latin typeface="Myriad Pro Cond" pitchFamily="34" charset="0"/>
              </a:rPr>
              <a:t>NY policies &amp; Incentives</a:t>
            </a:r>
            <a:endParaRPr lang="en-US" sz="2400" dirty="0">
              <a:solidFill>
                <a:schemeClr val="bg1">
                  <a:lumMod val="65000"/>
                </a:schemeClr>
              </a:solidFill>
              <a:latin typeface="Myriad Pro Cond" pitchFamily="34" charset="0"/>
              <a:cs typeface="+mn-cs"/>
            </a:endParaRPr>
          </a:p>
        </p:txBody>
      </p:sp>
      <p:grpSp>
        <p:nvGrpSpPr>
          <p:cNvPr id="89" name="Group 88"/>
          <p:cNvGrpSpPr/>
          <p:nvPr/>
        </p:nvGrpSpPr>
        <p:grpSpPr>
          <a:xfrm>
            <a:off x="1981200" y="304800"/>
            <a:ext cx="6248400" cy="5867400"/>
            <a:chOff x="1981200" y="304800"/>
            <a:chExt cx="6248400" cy="5867400"/>
          </a:xfrm>
        </p:grpSpPr>
        <p:cxnSp>
          <p:nvCxnSpPr>
            <p:cNvPr id="90" name="Straight Connector 89"/>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4</a:t>
              </a:r>
            </a:p>
          </p:txBody>
        </p:sp>
        <p:sp>
          <p:nvSpPr>
            <p:cNvPr id="92"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a:t>
              </a:r>
              <a:r>
                <a:rPr lang="en-US" sz="1400" dirty="0" smtClean="0">
                  <a:solidFill>
                    <a:schemeClr val="bg1"/>
                  </a:solidFill>
                  <a:latin typeface="Myriad Pro Cond" pitchFamily="34" charset="0"/>
                </a:rPr>
                <a:t>Cogeneration</a:t>
              </a:r>
            </a:p>
          </p:txBody>
        </p:sp>
        <p:cxnSp>
          <p:nvCxnSpPr>
            <p:cNvPr id="93" name="Straight Connector 92"/>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95"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96" name="Straight Connector 95"/>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98"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9" name="Straight Connector 98"/>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101"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102" name="Straight Connector 101"/>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8"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119"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120" name="Straight Connector 119"/>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1"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22"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
        <p:nvSpPr>
          <p:cNvPr id="35" name="TextBox 5"/>
          <p:cNvSpPr txBox="1">
            <a:spLocks noChangeArrowheads="1"/>
          </p:cNvSpPr>
          <p:nvPr/>
        </p:nvSpPr>
        <p:spPr bwMode="auto">
          <a:xfrm>
            <a:off x="9491505" y="3276600"/>
            <a:ext cx="8538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4000" dirty="0" smtClean="0">
                <a:solidFill>
                  <a:schemeClr val="bg1"/>
                </a:solidFill>
                <a:latin typeface="Myriad Pro Cond" pitchFamily="34" charset="0"/>
              </a:rPr>
              <a:t>Annual operating savings: $ 257,957</a:t>
            </a:r>
            <a:endParaRPr lang="en-US" sz="4000" dirty="0">
              <a:solidFill>
                <a:schemeClr val="bg1"/>
              </a:solidFill>
              <a:latin typeface="Myriad Pro Cond" pitchFamily="34" charset="0"/>
            </a:endParaRPr>
          </a:p>
        </p:txBody>
      </p:sp>
    </p:spTree>
    <p:extLst>
      <p:ext uri="{BB962C8B-B14F-4D97-AF65-F5344CB8AC3E}">
        <p14:creationId xmlns:p14="http://schemas.microsoft.com/office/powerpoint/2010/main" val="141564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2641690038"/>
              </p:ext>
            </p:extLst>
          </p:nvPr>
        </p:nvGraphicFramePr>
        <p:xfrm>
          <a:off x="15468600" y="1911350"/>
          <a:ext cx="3176588" cy="2957513"/>
        </p:xfrm>
        <a:graphic>
          <a:graphicData uri="http://schemas.openxmlformats.org/presentationml/2006/ole">
            <mc:AlternateContent xmlns:mc="http://schemas.openxmlformats.org/markup-compatibility/2006">
              <mc:Choice xmlns:v="urn:schemas-microsoft-com:vml" Requires="v">
                <p:oleObj spid="_x0000_s2214" name="Document" r:id="rId4" imgW="6112609" imgH="5681202" progId="Word.Document.12">
                  <p:embed/>
                </p:oleObj>
              </mc:Choice>
              <mc:Fallback>
                <p:oleObj name="Document" r:id="rId4" imgW="6112609" imgH="5681202" progId="Word.Document.12">
                  <p:embed/>
                  <p:pic>
                    <p:nvPicPr>
                      <p:cNvPr id="0" name=""/>
                      <p:cNvPicPr/>
                      <p:nvPr/>
                    </p:nvPicPr>
                    <p:blipFill>
                      <a:blip r:embed="rId5"/>
                      <a:stretch>
                        <a:fillRect/>
                      </a:stretch>
                    </p:blipFill>
                    <p:spPr>
                      <a:xfrm>
                        <a:off x="15468600" y="1911350"/>
                        <a:ext cx="3176588" cy="2957513"/>
                      </a:xfrm>
                      <a:prstGeom prst="rect">
                        <a:avLst/>
                      </a:prstGeom>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086595677"/>
              </p:ext>
            </p:extLst>
          </p:nvPr>
        </p:nvGraphicFramePr>
        <p:xfrm>
          <a:off x="9315450" y="1905000"/>
          <a:ext cx="5970273" cy="3319503"/>
        </p:xfrm>
        <a:graphic>
          <a:graphicData uri="http://schemas.openxmlformats.org/drawingml/2006/table">
            <a:tbl>
              <a:tblPr firstRow="1" firstCol="1" bandRow="1"/>
              <a:tblGrid>
                <a:gridCol w="788526"/>
                <a:gridCol w="675880"/>
                <a:gridCol w="788527"/>
                <a:gridCol w="675880"/>
                <a:gridCol w="1689700"/>
                <a:gridCol w="1351760"/>
              </a:tblGrid>
              <a:tr h="532411">
                <a:tc>
                  <a:txBody>
                    <a:bodyPr/>
                    <a:lstStyle/>
                    <a:p>
                      <a:pPr>
                        <a:lnSpc>
                          <a:spcPct val="115000"/>
                        </a:lnSpc>
                      </a:pPr>
                      <a:endParaRPr lang="en-US" sz="1050" dirty="0">
                        <a:effectLst/>
                        <a:latin typeface="Myriad Pro Cond" pitchFamily="34" charset="0"/>
                      </a:endParaRPr>
                    </a:p>
                  </a:txBody>
                  <a:tcPr marL="83849" marR="83849" marT="0" marB="0" anchor="ctr">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0"/>
                        </a:spcAft>
                      </a:pPr>
                      <a:r>
                        <a:rPr lang="en-US" sz="1050" dirty="0">
                          <a:solidFill>
                            <a:srgbClr val="000000"/>
                          </a:solidFill>
                          <a:effectLst/>
                          <a:latin typeface="Myriad Pro Cond" pitchFamily="34" charset="0"/>
                          <a:ea typeface="Times New Roman"/>
                          <a:cs typeface="Times New Roman"/>
                        </a:rPr>
                        <a:t>Load (kVA)</a:t>
                      </a:r>
                      <a:endParaRPr lang="en-US" sz="1050" dirty="0">
                        <a:effectLst/>
                        <a:latin typeface="Myriad Pro Cond" pitchFamily="34" charset="0"/>
                        <a:ea typeface="SimSun"/>
                        <a:cs typeface="Times New Roman"/>
                      </a:endParaRPr>
                    </a:p>
                  </a:txBody>
                  <a:tcPr marL="83849" marR="83849" marT="0" marB="0" anchor="ctr">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0"/>
                        </a:spcAft>
                      </a:pPr>
                      <a:r>
                        <a:rPr lang="en-US" sz="1050">
                          <a:solidFill>
                            <a:srgbClr val="000000"/>
                          </a:solidFill>
                          <a:effectLst/>
                          <a:latin typeface="Myriad Pro Cond" pitchFamily="34" charset="0"/>
                          <a:ea typeface="Times New Roman"/>
                          <a:cs typeface="Times New Roman"/>
                        </a:rPr>
                        <a:t>ampere</a:t>
                      </a:r>
                      <a:endParaRPr lang="en-US" sz="1050">
                        <a:effectLst/>
                        <a:latin typeface="Myriad Pro Cond" pitchFamily="34" charset="0"/>
                        <a:ea typeface="SimSun"/>
                        <a:cs typeface="Times New Roman"/>
                      </a:endParaRPr>
                    </a:p>
                  </a:txBody>
                  <a:tcPr marL="83849" marR="83849" marT="0" marB="0" anchor="ctr">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0"/>
                        </a:spcAft>
                      </a:pPr>
                      <a:r>
                        <a:rPr lang="en-US" sz="1050" dirty="0">
                          <a:solidFill>
                            <a:srgbClr val="000000"/>
                          </a:solidFill>
                          <a:effectLst/>
                          <a:latin typeface="Myriad Pro Cond" pitchFamily="34" charset="0"/>
                          <a:ea typeface="Times New Roman"/>
                          <a:cs typeface="Times New Roman"/>
                        </a:rPr>
                        <a:t>Growth</a:t>
                      </a:r>
                      <a:endParaRPr lang="en-US" sz="1050" dirty="0">
                        <a:effectLst/>
                        <a:latin typeface="Myriad Pro Cond" pitchFamily="34" charset="0"/>
                        <a:ea typeface="SimSun"/>
                        <a:cs typeface="Times New Roman"/>
                      </a:endParaRPr>
                    </a:p>
                  </a:txBody>
                  <a:tcPr marL="83849" marR="83849" marT="0" marB="0" anchor="ctr">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050" dirty="0">
                          <a:solidFill>
                            <a:srgbClr val="000000"/>
                          </a:solidFill>
                          <a:effectLst/>
                          <a:latin typeface="Myriad Pro Cond" pitchFamily="34" charset="0"/>
                          <a:ea typeface="Times New Roman"/>
                          <a:cs typeface="Times New Roman"/>
                        </a:rPr>
                        <a:t>Existing Size</a:t>
                      </a:r>
                      <a:endParaRPr lang="en-US" sz="1050" dirty="0">
                        <a:effectLst/>
                        <a:latin typeface="Myriad Pro Cond" pitchFamily="34" charset="0"/>
                        <a:ea typeface="SimSun"/>
                        <a:cs typeface="Times New Roman"/>
                      </a:endParaRPr>
                    </a:p>
                    <a:p>
                      <a:pPr marL="0" marR="0" algn="ctr">
                        <a:lnSpc>
                          <a:spcPct val="100000"/>
                        </a:lnSpc>
                        <a:spcBef>
                          <a:spcPts val="0"/>
                        </a:spcBef>
                        <a:spcAft>
                          <a:spcPts val="0"/>
                        </a:spcAft>
                      </a:pPr>
                      <a:r>
                        <a:rPr lang="en-US" sz="1050" dirty="0">
                          <a:solidFill>
                            <a:srgbClr val="000000"/>
                          </a:solidFill>
                          <a:effectLst/>
                          <a:latin typeface="Myriad Pro Cond" pitchFamily="34" charset="0"/>
                          <a:ea typeface="Times New Roman"/>
                          <a:cs typeface="Times New Roman"/>
                        </a:rPr>
                        <a:t>phase legs</a:t>
                      </a:r>
                      <a:endParaRPr lang="en-US" sz="1050" dirty="0">
                        <a:effectLst/>
                        <a:latin typeface="Myriad Pro Cond" pitchFamily="34" charset="0"/>
                        <a:ea typeface="SimSun"/>
                        <a:cs typeface="Times New Roman"/>
                      </a:endParaRPr>
                    </a:p>
                  </a:txBody>
                  <a:tcPr marL="83849" marR="83849" marT="0" marB="0" anchor="ctr">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050" dirty="0">
                          <a:solidFill>
                            <a:srgbClr val="000000"/>
                          </a:solidFill>
                          <a:effectLst/>
                          <a:latin typeface="Myriad Pro Cond" pitchFamily="34" charset="0"/>
                          <a:ea typeface="Times New Roman"/>
                          <a:cs typeface="Times New Roman"/>
                        </a:rPr>
                        <a:t>New Size</a:t>
                      </a:r>
                      <a:endParaRPr lang="en-US" sz="1050" dirty="0">
                        <a:effectLst/>
                        <a:latin typeface="Myriad Pro Cond" pitchFamily="34" charset="0"/>
                        <a:ea typeface="SimSun"/>
                        <a:cs typeface="Times New Roman"/>
                      </a:endParaRPr>
                    </a:p>
                    <a:p>
                      <a:pPr marL="0" marR="0" algn="ctr">
                        <a:lnSpc>
                          <a:spcPct val="100000"/>
                        </a:lnSpc>
                        <a:spcBef>
                          <a:spcPts val="0"/>
                        </a:spcBef>
                        <a:spcAft>
                          <a:spcPts val="0"/>
                        </a:spcAft>
                      </a:pPr>
                      <a:r>
                        <a:rPr lang="en-US" sz="1050" dirty="0">
                          <a:solidFill>
                            <a:srgbClr val="000000"/>
                          </a:solidFill>
                          <a:effectLst/>
                          <a:latin typeface="Myriad Pro Cond" pitchFamily="34" charset="0"/>
                          <a:ea typeface="Times New Roman"/>
                          <a:cs typeface="Times New Roman"/>
                        </a:rPr>
                        <a:t>phase legs</a:t>
                      </a:r>
                      <a:endParaRPr lang="en-US" sz="1050" dirty="0">
                        <a:effectLst/>
                        <a:latin typeface="Myriad Pro Cond" pitchFamily="34" charset="0"/>
                        <a:ea typeface="SimSun"/>
                        <a:cs typeface="Times New Roman"/>
                      </a:endParaRPr>
                    </a:p>
                  </a:txBody>
                  <a:tcPr marL="83849" marR="83849" marT="0" marB="0" anchor="ctr">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253372">
                <a:tc>
                  <a:txBody>
                    <a:bodyPr/>
                    <a:lstStyle/>
                    <a:p>
                      <a:pPr marL="0" marR="0">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DS-1#3</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87</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104.7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130.9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 600KCMIL</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1/0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DS-1#4</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89.7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107.9</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134.9</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 600KCMIL</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1/0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DS-1#5</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116.5</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140.2</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175.2</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(2) 600KCMIL</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3/0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DS-1#6</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55.9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67.3</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84.1</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(2) 250KCMIL</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4</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DS-1#7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105.6</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127.1</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158.8</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(5) 600KCMIL</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2/0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DS-2#2</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108.3</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130.3</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162.9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 600KCMIL</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2/0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DS-2#3</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120.9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145.5</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181.9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(2) 4/0</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3/0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DS-2#5</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114.4</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137.7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172.1</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600KCMIL</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2/0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DS-2#7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75.4</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90.7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113.4</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600KCMIL</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2</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DS-2#8</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89.7</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107.9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134.9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(2) 300KCML</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1/0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a:noFill/>
                    </a:lnB>
                    <a:lnTlToBr w="12700" cmpd="sng">
                      <a:noFill/>
                      <a:prstDash val="solid"/>
                    </a:lnTlToBr>
                    <a:lnBlToTr w="12700" cmpd="sng">
                      <a:noFill/>
                      <a:prstDash val="solid"/>
                    </a:lnBlToTr>
                  </a:tcPr>
                </a:tc>
              </a:tr>
              <a:tr h="253372">
                <a:tc>
                  <a:txBody>
                    <a:bodyPr/>
                    <a:lstStyle/>
                    <a:p>
                      <a:pPr marL="0" marR="0">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DS-2#9</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116.5</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140.2</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15000"/>
                        </a:lnSpc>
                        <a:spcBef>
                          <a:spcPts val="0"/>
                        </a:spcBef>
                        <a:spcAft>
                          <a:spcPts val="0"/>
                        </a:spcAft>
                      </a:pPr>
                      <a:r>
                        <a:rPr lang="en-US" sz="1050">
                          <a:solidFill>
                            <a:schemeClr val="bg1"/>
                          </a:solidFill>
                          <a:effectLst/>
                          <a:latin typeface="Myriad Pro Cond" pitchFamily="34" charset="0"/>
                          <a:ea typeface="Times New Roman"/>
                          <a:cs typeface="Times New Roman"/>
                        </a:rPr>
                        <a:t>175.2</a:t>
                      </a:r>
                      <a:endParaRPr lang="en-US" sz="105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chemeClr val="bg1"/>
                          </a:solidFill>
                          <a:effectLst/>
                          <a:latin typeface="Myriad Pro Cond" pitchFamily="34" charset="0"/>
                          <a:ea typeface="Times New Roman"/>
                          <a:cs typeface="Times New Roman"/>
                        </a:rPr>
                        <a:t>(2) 300KCML</a:t>
                      </a:r>
                      <a:endParaRPr lang="en-US" sz="1050" dirty="0">
                        <a:solidFill>
                          <a:schemeClr val="bg1"/>
                        </a:solidFill>
                        <a:effectLst/>
                        <a:latin typeface="Myriad Pro Cond" pitchFamily="34" charset="0"/>
                        <a:ea typeface="SimSun"/>
                        <a:cs typeface="Times New Roman"/>
                      </a:endParaRPr>
                    </a:p>
                  </a:txBody>
                  <a:tcPr marL="83849" marR="83849"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050" dirty="0">
                          <a:solidFill>
                            <a:srgbClr val="05C0D9"/>
                          </a:solidFill>
                          <a:effectLst/>
                          <a:latin typeface="Myriad Pro Cond" pitchFamily="34" charset="0"/>
                          <a:ea typeface="Times New Roman"/>
                          <a:cs typeface="Times New Roman"/>
                        </a:rPr>
                        <a:t>(1) 2/0</a:t>
                      </a:r>
                      <a:endParaRPr lang="en-US" sz="1050" dirty="0">
                        <a:solidFill>
                          <a:srgbClr val="05C0D9"/>
                        </a:solidFill>
                        <a:effectLst/>
                        <a:latin typeface="Myriad Pro Cond" pitchFamily="34" charset="0"/>
                        <a:ea typeface="SimSun"/>
                        <a:cs typeface="Times New Roman"/>
                      </a:endParaRPr>
                    </a:p>
                  </a:txBody>
                  <a:tcPr marL="83849" marR="83849"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6" name="TextBox 5"/>
          <p:cNvSpPr txBox="1"/>
          <p:nvPr/>
        </p:nvSpPr>
        <p:spPr>
          <a:xfrm>
            <a:off x="12496800" y="5358901"/>
            <a:ext cx="1371600" cy="461665"/>
          </a:xfrm>
          <a:prstGeom prst="rect">
            <a:avLst/>
          </a:prstGeom>
          <a:noFill/>
        </p:spPr>
        <p:txBody>
          <a:bodyPr wrap="square">
            <a:spAutoFit/>
          </a:bodyPr>
          <a:lstStyle/>
          <a:p>
            <a:r>
              <a:rPr lang="en-US" sz="2400" dirty="0" smtClean="0">
                <a:solidFill>
                  <a:schemeClr val="bg1"/>
                </a:solidFill>
                <a:latin typeface="Myriad Pro Cond" pitchFamily="34" charset="0"/>
              </a:rPr>
              <a:t>$101,700</a:t>
            </a:r>
          </a:p>
        </p:txBody>
      </p:sp>
      <p:sp>
        <p:nvSpPr>
          <p:cNvPr id="79" name="TextBox 5"/>
          <p:cNvSpPr txBox="1"/>
          <p:nvPr/>
        </p:nvSpPr>
        <p:spPr>
          <a:xfrm>
            <a:off x="14097000" y="5366714"/>
            <a:ext cx="1371600" cy="461665"/>
          </a:xfrm>
          <a:prstGeom prst="rect">
            <a:avLst/>
          </a:prstGeom>
          <a:noFill/>
        </p:spPr>
        <p:txBody>
          <a:bodyPr wrap="square">
            <a:spAutoFit/>
          </a:bodyPr>
          <a:lstStyle/>
          <a:p>
            <a:r>
              <a:rPr lang="en-US" sz="2400" dirty="0" smtClean="0">
                <a:solidFill>
                  <a:schemeClr val="bg1"/>
                </a:solidFill>
                <a:latin typeface="Myriad Pro Cond" pitchFamily="34" charset="0"/>
              </a:rPr>
              <a:t>$16,500</a:t>
            </a:r>
          </a:p>
        </p:txBody>
      </p:sp>
      <p:grpSp>
        <p:nvGrpSpPr>
          <p:cNvPr id="81" name="Group 80"/>
          <p:cNvGrpSpPr/>
          <p:nvPr/>
        </p:nvGrpSpPr>
        <p:grpSpPr>
          <a:xfrm>
            <a:off x="1981200" y="304800"/>
            <a:ext cx="6248400" cy="5867400"/>
            <a:chOff x="1981200" y="304800"/>
            <a:chExt cx="6248400" cy="5867400"/>
          </a:xfrm>
        </p:grpSpPr>
        <p:cxnSp>
          <p:nvCxnSpPr>
            <p:cNvPr id="82" name="Straight Connector 8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4</a:t>
              </a:r>
            </a:p>
          </p:txBody>
        </p:sp>
        <p:sp>
          <p:nvSpPr>
            <p:cNvPr id="8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Electrical Depth</a:t>
              </a:r>
            </a:p>
            <a:p>
              <a:pPr eaLnBrk="1" hangingPunct="1"/>
              <a:r>
                <a:rPr lang="en-US" sz="1400" dirty="0" smtClean="0">
                  <a:solidFill>
                    <a:schemeClr val="bg1"/>
                  </a:solidFill>
                  <a:latin typeface="Myriad Pro Cond" pitchFamily="34" charset="0"/>
                </a:rPr>
                <a:t>System type conversion </a:t>
              </a:r>
              <a:r>
                <a:rPr lang="en-US" sz="1400" dirty="0" smtClean="0">
                  <a:solidFill>
                    <a:schemeClr val="tx1">
                      <a:lumMod val="65000"/>
                      <a:lumOff val="35000"/>
                    </a:schemeClr>
                  </a:solidFill>
                  <a:latin typeface="Myriad Pro Cond" pitchFamily="34" charset="0"/>
                </a:rPr>
                <a:t>+ Cogeneration</a:t>
              </a:r>
            </a:p>
          </p:txBody>
        </p:sp>
        <p:cxnSp>
          <p:nvCxnSpPr>
            <p:cNvPr id="86" name="Straight Connector 8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9" name="Straight Connector 8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0"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9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2" name="Straight Connector 9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5" name="Straight Connector 9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9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8" name="Straight Connector 9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0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
        <p:nvSpPr>
          <p:cNvPr id="29" name="Rectangle 28"/>
          <p:cNvSpPr/>
          <p:nvPr/>
        </p:nvSpPr>
        <p:spPr>
          <a:xfrm>
            <a:off x="8915400" y="875212"/>
            <a:ext cx="9753600" cy="5069805"/>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5"/>
          <p:cNvSpPr txBox="1">
            <a:spLocks noChangeArrowheads="1"/>
          </p:cNvSpPr>
          <p:nvPr/>
        </p:nvSpPr>
        <p:spPr bwMode="auto">
          <a:xfrm>
            <a:off x="9491505" y="3276600"/>
            <a:ext cx="8538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4000" dirty="0" smtClean="0">
                <a:solidFill>
                  <a:schemeClr val="bg1"/>
                </a:solidFill>
                <a:latin typeface="Myriad Pro Cond" pitchFamily="34" charset="0"/>
              </a:rPr>
              <a:t>material and installation savings: $ 85,200</a:t>
            </a:r>
            <a:endParaRPr lang="en-US" sz="4000" dirty="0">
              <a:solidFill>
                <a:schemeClr val="bg1"/>
              </a:solidFill>
              <a:latin typeface="Myriad Pro Cond" pitchFamily="34" charset="0"/>
            </a:endParaRPr>
          </a:p>
        </p:txBody>
      </p:sp>
    </p:spTree>
    <p:extLst>
      <p:ext uri="{BB962C8B-B14F-4D97-AF65-F5344CB8AC3E}">
        <p14:creationId xmlns:p14="http://schemas.microsoft.com/office/powerpoint/2010/main" val="327125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5"/>
          <p:cNvSpPr txBox="1">
            <a:spLocks noChangeArrowheads="1"/>
          </p:cNvSpPr>
          <p:nvPr/>
        </p:nvSpPr>
        <p:spPr bwMode="auto">
          <a:xfrm>
            <a:off x="9753600" y="505599"/>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smtClean="0">
                <a:solidFill>
                  <a:srgbClr val="A6A6A6"/>
                </a:solidFill>
                <a:latin typeface="Myriad Pro Cond" pitchFamily="34" charset="0"/>
              </a:rPr>
              <a:t>Summary</a:t>
            </a:r>
            <a:endParaRPr lang="en-US" sz="2400" dirty="0">
              <a:solidFill>
                <a:srgbClr val="A6A6A6"/>
              </a:solidFill>
              <a:latin typeface="Myriad Pro Cond"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95606754"/>
              </p:ext>
            </p:extLst>
          </p:nvPr>
        </p:nvGraphicFramePr>
        <p:xfrm>
          <a:off x="20040600" y="1934279"/>
          <a:ext cx="6172200" cy="3629838"/>
        </p:xfrm>
        <a:graphic>
          <a:graphicData uri="http://schemas.openxmlformats.org/drawingml/2006/table">
            <a:tbl>
              <a:tblPr firstRow="1" firstCol="1" bandRow="1"/>
              <a:tblGrid>
                <a:gridCol w="1905000"/>
                <a:gridCol w="4267200"/>
              </a:tblGrid>
              <a:tr h="568389">
                <a:tc gridSpan="2">
                  <a:txBody>
                    <a:bodyPr/>
                    <a:lstStyle/>
                    <a:p>
                      <a:pPr>
                        <a:lnSpc>
                          <a:spcPct val="115000"/>
                        </a:lnSpc>
                        <a:spcAft>
                          <a:spcPts val="0"/>
                        </a:spcAft>
                      </a:pPr>
                      <a:r>
                        <a:rPr lang="en-US" sz="1600" dirty="0">
                          <a:solidFill>
                            <a:schemeClr val="bg1">
                              <a:lumMod val="65000"/>
                            </a:schemeClr>
                          </a:solidFill>
                          <a:effectLst/>
                          <a:latin typeface="Myriad Pro Cond" pitchFamily="34" charset="0"/>
                        </a:rPr>
                        <a:t>I would like to thank the many individuals who made this thesis possible.</a:t>
                      </a:r>
                    </a:p>
                    <a:p>
                      <a:pPr>
                        <a:lnSpc>
                          <a:spcPct val="115000"/>
                        </a:lnSpc>
                        <a:spcAft>
                          <a:spcPts val="0"/>
                        </a:spcAft>
                      </a:pPr>
                      <a:r>
                        <a:rPr lang="en-US" sz="1600" dirty="0">
                          <a:solidFill>
                            <a:schemeClr val="bg1">
                              <a:lumMod val="65000"/>
                            </a:schemeClr>
                          </a:solidFill>
                          <a:effectLst/>
                          <a:latin typeface="Myriad Pro Cond" pitchFamily="34" charset="0"/>
                        </a:rPr>
                        <a:t> </a:t>
                      </a:r>
                    </a:p>
                  </a:txBody>
                  <a:tcPr marL="101738" marR="101738" marT="0" marB="0">
                    <a:lnL>
                      <a:noFill/>
                    </a:lnL>
                    <a:lnR>
                      <a:noFill/>
                    </a:lnR>
                    <a:lnT>
                      <a:noFill/>
                    </a:lnT>
                    <a:lnB>
                      <a:noFill/>
                    </a:lnB>
                  </a:tcPr>
                </a:tc>
                <a:tc hMerge="1">
                  <a:txBody>
                    <a:bodyPr/>
                    <a:lstStyle/>
                    <a:p>
                      <a:endParaRPr lang="en-US"/>
                    </a:p>
                  </a:txBody>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Ben Gordon</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Engineer, Turner Construction</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Jean Sundin</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Principal, OVI</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Enrique Peiniger</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Principal, OVI</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dirty="0">
                          <a:solidFill>
                            <a:schemeClr val="bg1">
                              <a:lumMod val="65000"/>
                            </a:schemeClr>
                          </a:solidFill>
                          <a:effectLst/>
                          <a:latin typeface="Myriad Pro Cond" pitchFamily="34" charset="0"/>
                        </a:rPr>
                        <a:t>Shawn Good</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Lighting Department Head, Brinjac Engineering</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Sandra Stashik</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Marketing Manager, Acuity Brands Lighting</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 </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 </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Dr. Richard Mistrick</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Honors Advisor, AE Lighting Associate Professor, Penn State</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Dr. Kevin Houser</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Thesis Advisor, AE Lighting Professor, Penn State</a:t>
                      </a:r>
                    </a:p>
                  </a:txBody>
                  <a:tcPr marL="101738" marR="101738" marT="0" marB="0">
                    <a:lnL>
                      <a:noFill/>
                    </a:lnL>
                    <a:lnR>
                      <a:noFill/>
                    </a:lnR>
                    <a:lnT>
                      <a:noFill/>
                    </a:lnT>
                    <a:lnB>
                      <a:noFill/>
                    </a:lnB>
                  </a:tcPr>
                </a:tc>
              </a:tr>
              <a:tr h="266967">
                <a:tc>
                  <a:txBody>
                    <a:bodyPr/>
                    <a:lstStyle/>
                    <a:p>
                      <a:pPr>
                        <a:lnSpc>
                          <a:spcPct val="115000"/>
                        </a:lnSpc>
                        <a:spcAft>
                          <a:spcPts val="0"/>
                        </a:spcAft>
                      </a:pPr>
                      <a:r>
                        <a:rPr lang="en-US" sz="1600">
                          <a:solidFill>
                            <a:schemeClr val="bg1">
                              <a:lumMod val="65000"/>
                            </a:schemeClr>
                          </a:solidFill>
                          <a:effectLst/>
                          <a:latin typeface="Myriad Pro Cond" pitchFamily="34" charset="0"/>
                        </a:rPr>
                        <a:t>Leslie Beahm</a:t>
                      </a:r>
                    </a:p>
                  </a:txBody>
                  <a:tcPr marL="101738" marR="101738" marT="0" marB="0">
                    <a:lnL>
                      <a:noFill/>
                    </a:lnL>
                    <a:lnR>
                      <a:noFill/>
                    </a:lnR>
                    <a:lnT>
                      <a:noFill/>
                    </a:lnT>
                    <a:lnB>
                      <a:noFill/>
                    </a:lnB>
                  </a:tcPr>
                </a:tc>
                <a:tc>
                  <a:txBody>
                    <a:bodyPr/>
                    <a:lstStyle/>
                    <a:p>
                      <a:pPr>
                        <a:lnSpc>
                          <a:spcPct val="115000"/>
                        </a:lnSpc>
                        <a:spcAft>
                          <a:spcPts val="0"/>
                        </a:spcAft>
                      </a:pPr>
                      <a:r>
                        <a:rPr lang="en-US" sz="1600">
                          <a:solidFill>
                            <a:schemeClr val="bg1">
                              <a:lumMod val="65000"/>
                            </a:schemeClr>
                          </a:solidFill>
                          <a:effectLst/>
                          <a:latin typeface="Myriad Pro Cond" pitchFamily="34" charset="0"/>
                        </a:rPr>
                        <a:t>Electrical Advisor, Reese Engineering</a:t>
                      </a:r>
                    </a:p>
                  </a:txBody>
                  <a:tcPr marL="101738" marR="101738" marT="0" marB="0">
                    <a:lnL>
                      <a:noFill/>
                    </a:lnL>
                    <a:lnR>
                      <a:noFill/>
                    </a:lnR>
                    <a:lnT>
                      <a:noFill/>
                    </a:lnT>
                    <a:lnB>
                      <a:noFill/>
                    </a:lnB>
                  </a:tcPr>
                </a:tc>
              </a:tr>
              <a:tr h="537705">
                <a:tc gridSpan="2">
                  <a:txBody>
                    <a:bodyPr/>
                    <a:lstStyle/>
                    <a:p>
                      <a:pPr>
                        <a:lnSpc>
                          <a:spcPct val="115000"/>
                        </a:lnSpc>
                        <a:spcAft>
                          <a:spcPts val="0"/>
                        </a:spcAft>
                      </a:pPr>
                      <a:r>
                        <a:rPr lang="en-US" sz="1600" dirty="0" smtClean="0">
                          <a:solidFill>
                            <a:schemeClr val="bg1">
                              <a:lumMod val="65000"/>
                            </a:schemeClr>
                          </a:solidFill>
                          <a:effectLst/>
                          <a:latin typeface="Myriad Pro Cond" pitchFamily="34" charset="0"/>
                        </a:rPr>
                        <a:t>Family </a:t>
                      </a:r>
                      <a:r>
                        <a:rPr lang="en-US" sz="1600" dirty="0">
                          <a:solidFill>
                            <a:schemeClr val="bg1">
                              <a:lumMod val="65000"/>
                            </a:schemeClr>
                          </a:solidFill>
                          <a:effectLst/>
                          <a:latin typeface="Myriad Pro Cond" pitchFamily="34" charset="0"/>
                        </a:rPr>
                        <a:t>and friends for their support</a:t>
                      </a:r>
                    </a:p>
                  </a:txBody>
                  <a:tcPr marL="101738" marR="101738" marT="0" marB="0" anchor="b">
                    <a:lnL>
                      <a:noFill/>
                    </a:lnL>
                    <a:lnR>
                      <a:noFill/>
                    </a:lnR>
                    <a:lnT>
                      <a:noFill/>
                    </a:lnT>
                    <a:lnB>
                      <a:noFill/>
                    </a:lnB>
                  </a:tcPr>
                </a:tc>
                <a:tc hMerge="1">
                  <a:txBody>
                    <a:bodyPr/>
                    <a:lstStyle/>
                    <a:p>
                      <a:endParaRPr lang="en-US"/>
                    </a:p>
                  </a:txBody>
                  <a:tcPr/>
                </a:tc>
              </a:tr>
            </a:tbl>
          </a:graphicData>
        </a:graphic>
      </p:graphicFrame>
      <p:sp>
        <p:nvSpPr>
          <p:cNvPr id="26" name="TextBox 5"/>
          <p:cNvSpPr txBox="1">
            <a:spLocks noChangeArrowheads="1"/>
          </p:cNvSpPr>
          <p:nvPr/>
        </p:nvSpPr>
        <p:spPr bwMode="auto">
          <a:xfrm>
            <a:off x="19507200" y="567155"/>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smtClean="0">
                <a:solidFill>
                  <a:srgbClr val="A6A6A6"/>
                </a:solidFill>
                <a:latin typeface="Myriad Pro Cond" pitchFamily="34" charset="0"/>
              </a:rPr>
              <a:t>Acknowledgements</a:t>
            </a:r>
            <a:endParaRPr lang="en-US" sz="2400" dirty="0">
              <a:solidFill>
                <a:srgbClr val="A6A6A6"/>
              </a:solidFill>
              <a:latin typeface="Myriad Pro Cond" pitchFamily="34" charset="0"/>
            </a:endParaRPr>
          </a:p>
        </p:txBody>
      </p:sp>
      <p:grpSp>
        <p:nvGrpSpPr>
          <p:cNvPr id="70" name="Group 69"/>
          <p:cNvGrpSpPr/>
          <p:nvPr/>
        </p:nvGrpSpPr>
        <p:grpSpPr>
          <a:xfrm>
            <a:off x="1981200" y="304800"/>
            <a:ext cx="6248400" cy="5867400"/>
            <a:chOff x="1981200" y="304800"/>
            <a:chExt cx="6248400" cy="5867400"/>
          </a:xfrm>
        </p:grpSpPr>
        <p:cxnSp>
          <p:nvCxnSpPr>
            <p:cNvPr id="71" name="Straight Connector 70"/>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3"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4" name="Straight Connector 73"/>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5"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76"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77" name="Straight Connector 76"/>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8"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79"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80" name="Straight Connector 79"/>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2"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4" name="Straight Connector 83"/>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6"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7" name="Straight Connector 86"/>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5</a:t>
              </a:r>
            </a:p>
          </p:txBody>
        </p:sp>
        <p:sp>
          <p:nvSpPr>
            <p:cNvPr id="89"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 special thanks to</a:t>
              </a:r>
            </a:p>
            <a:p>
              <a:pPr eaLnBrk="1" hangingPunct="1"/>
              <a:r>
                <a:rPr lang="en-US" sz="1400" dirty="0" smtClean="0">
                  <a:solidFill>
                    <a:schemeClr val="bg1"/>
                  </a:solidFill>
                  <a:latin typeface="Myriad Pro Cond" pitchFamily="34" charset="0"/>
                </a:rPr>
                <a:t>Summary + acknowledgements </a:t>
              </a:r>
              <a:r>
                <a:rPr lang="en-US" sz="1400" dirty="0" smtClean="0">
                  <a:solidFill>
                    <a:schemeClr val="tx1">
                      <a:lumMod val="65000"/>
                      <a:lumOff val="35000"/>
                    </a:schemeClr>
                  </a:solidFill>
                  <a:latin typeface="Myriad Pro Cond" pitchFamily="34" charset="0"/>
                </a:rPr>
                <a:t>+ questions</a:t>
              </a:r>
            </a:p>
          </p:txBody>
        </p:sp>
      </p:grpSp>
      <p:sp>
        <p:nvSpPr>
          <p:cNvPr id="125" name="TextBox 5"/>
          <p:cNvSpPr txBox="1">
            <a:spLocks noChangeArrowheads="1"/>
          </p:cNvSpPr>
          <p:nvPr/>
        </p:nvSpPr>
        <p:spPr bwMode="auto">
          <a:xfrm>
            <a:off x="9802732" y="1905000"/>
            <a:ext cx="796834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smtClean="0">
                <a:solidFill>
                  <a:srgbClr val="A6A6A6"/>
                </a:solidFill>
                <a:latin typeface="Myriad Pro Cond" pitchFamily="34" charset="0"/>
              </a:rPr>
              <a:t>Lighting redesign approached from social, functional, and aesthetics aspects and successfully achieve the overall concept of “engaging”.</a:t>
            </a:r>
          </a:p>
          <a:p>
            <a:pPr eaLnBrk="1" hangingPunct="1"/>
            <a:endParaRPr lang="en-US" dirty="0">
              <a:solidFill>
                <a:srgbClr val="A6A6A6"/>
              </a:solidFill>
              <a:latin typeface="Myriad Pro Cond" pitchFamily="34" charset="0"/>
            </a:endParaRPr>
          </a:p>
          <a:p>
            <a:pPr eaLnBrk="1" hangingPunct="1"/>
            <a:r>
              <a:rPr lang="en-US" dirty="0" err="1" smtClean="0">
                <a:solidFill>
                  <a:srgbClr val="A6A6A6"/>
                </a:solidFill>
                <a:latin typeface="Myriad Pro Cond" pitchFamily="34" charset="0"/>
              </a:rPr>
              <a:t>Daylighting</a:t>
            </a:r>
            <a:r>
              <a:rPr lang="en-US" dirty="0" smtClean="0">
                <a:solidFill>
                  <a:srgbClr val="A6A6A6"/>
                </a:solidFill>
                <a:latin typeface="Myriad Pro Cond" pitchFamily="34" charset="0"/>
              </a:rPr>
              <a:t> analysis proved that daylight integration of the space helps to reduce the energy cost as well as to reinforce the  positive psychological  impacts of </a:t>
            </a:r>
            <a:r>
              <a:rPr lang="en-US" dirty="0" err="1" smtClean="0">
                <a:solidFill>
                  <a:srgbClr val="A6A6A6"/>
                </a:solidFill>
                <a:latin typeface="Myriad Pro Cond" pitchFamily="34" charset="0"/>
              </a:rPr>
              <a:t>daylighting</a:t>
            </a:r>
            <a:r>
              <a:rPr lang="en-US" dirty="0" smtClean="0">
                <a:solidFill>
                  <a:srgbClr val="A6A6A6"/>
                </a:solidFill>
                <a:latin typeface="Myriad Pro Cond" pitchFamily="34" charset="0"/>
              </a:rPr>
              <a:t>, and at the same time provide different lighting variations for artworks  viewing</a:t>
            </a:r>
          </a:p>
          <a:p>
            <a:pPr eaLnBrk="1" hangingPunct="1"/>
            <a:endParaRPr lang="en-US" dirty="0">
              <a:solidFill>
                <a:srgbClr val="A6A6A6"/>
              </a:solidFill>
              <a:latin typeface="Myriad Pro Cond" pitchFamily="34" charset="0"/>
            </a:endParaRPr>
          </a:p>
          <a:p>
            <a:pPr eaLnBrk="1" hangingPunct="1"/>
            <a:r>
              <a:rPr lang="en-US" dirty="0" smtClean="0">
                <a:solidFill>
                  <a:srgbClr val="A6A6A6"/>
                </a:solidFill>
                <a:latin typeface="Myriad Pro Cond" pitchFamily="34" charset="0"/>
              </a:rPr>
              <a:t>Cogeneration feasibility analysis set the first step to establish a successful combined heat and power system and to install a reliable energy source for the project. Electrical system type conversion based on the CHP implementation will greatly reduce the cost associated.</a:t>
            </a:r>
            <a:endParaRPr lang="en-US" dirty="0">
              <a:solidFill>
                <a:srgbClr val="A6A6A6"/>
              </a:solidFill>
              <a:latin typeface="Myriad Pro Cond" pitchFamily="34" charset="0"/>
            </a:endParaRPr>
          </a:p>
        </p:txBody>
      </p:sp>
    </p:spTree>
    <p:extLst>
      <p:ext uri="{BB962C8B-B14F-4D97-AF65-F5344CB8AC3E}">
        <p14:creationId xmlns:p14="http://schemas.microsoft.com/office/powerpoint/2010/main" val="1765591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4" descr="X:\pictures\compiled Houston pictures\Screen Shot 2012-09-09 at 9.36.07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221" y="753600"/>
            <a:ext cx="9128779" cy="51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5"/>
          <p:cNvSpPr txBox="1">
            <a:spLocks noChangeArrowheads="1"/>
          </p:cNvSpPr>
          <p:nvPr/>
        </p:nvSpPr>
        <p:spPr bwMode="auto">
          <a:xfrm>
            <a:off x="19278600" y="2603480"/>
            <a:ext cx="472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sz="2400" dirty="0">
              <a:solidFill>
                <a:srgbClr val="A6A6A6"/>
              </a:solidFill>
              <a:latin typeface="Myriad Pro Cond" pitchFamily="34" charset="0"/>
            </a:endParaRPr>
          </a:p>
          <a:p>
            <a:pPr eaLnBrk="1" hangingPunct="1"/>
            <a:r>
              <a:rPr lang="en-US" sz="2400" dirty="0" smtClean="0">
                <a:solidFill>
                  <a:srgbClr val="A6A6A6"/>
                </a:solidFill>
                <a:latin typeface="Myriad Pro Cond" pitchFamily="34" charset="0"/>
              </a:rPr>
              <a:t>We hope you enjoyed your visit.</a:t>
            </a:r>
          </a:p>
          <a:p>
            <a:pPr eaLnBrk="1" hangingPunct="1"/>
            <a:r>
              <a:rPr lang="en-US" sz="2400" dirty="0" smtClean="0">
                <a:solidFill>
                  <a:schemeClr val="bg1"/>
                </a:solidFill>
                <a:latin typeface="Myriad Pro Cond" pitchFamily="34" charset="0"/>
              </a:rPr>
              <a:t>Question and Answer</a:t>
            </a:r>
            <a:endParaRPr lang="en-US" sz="2400" dirty="0">
              <a:solidFill>
                <a:schemeClr val="bg1"/>
              </a:solidFill>
              <a:latin typeface="Myriad Pro Cond" pitchFamily="34" charset="0"/>
            </a:endParaRPr>
          </a:p>
        </p:txBody>
      </p:sp>
      <p:grpSp>
        <p:nvGrpSpPr>
          <p:cNvPr id="68" name="Group 67"/>
          <p:cNvGrpSpPr/>
          <p:nvPr/>
        </p:nvGrpSpPr>
        <p:grpSpPr>
          <a:xfrm>
            <a:off x="1981200" y="304800"/>
            <a:ext cx="6248400" cy="5867400"/>
            <a:chOff x="1981200" y="304800"/>
            <a:chExt cx="6248400" cy="5867400"/>
          </a:xfrm>
        </p:grpSpPr>
        <p:cxnSp>
          <p:nvCxnSpPr>
            <p:cNvPr id="69" name="Straight Connector 68"/>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0"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71"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72" name="Straight Connector 71"/>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74"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75" name="Straight Connector 74"/>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77"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78" name="Straight Connector 77"/>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80"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81" name="Straight Connector 80"/>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84"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85" name="Straight Connector 84"/>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smtClean="0">
                  <a:solidFill>
                    <a:schemeClr val="bg1"/>
                  </a:solidFill>
                  <a:latin typeface="Myriad Pro Cond" pitchFamily="34" charset="0"/>
                </a:rPr>
                <a:t>5</a:t>
              </a:r>
              <a:endParaRPr lang="en-US" sz="5100" dirty="0" smtClean="0">
                <a:solidFill>
                  <a:schemeClr val="bg1"/>
                </a:solidFill>
                <a:latin typeface="Myriad Pro Cond" pitchFamily="34" charset="0"/>
              </a:endParaRPr>
            </a:p>
          </p:txBody>
        </p:sp>
        <p:sp>
          <p:nvSpPr>
            <p:cNvPr id="87"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a:t>
              </a:r>
              <a:r>
                <a:rPr lang="en-US" sz="1400" dirty="0" smtClean="0">
                  <a:solidFill>
                    <a:schemeClr val="bg1"/>
                  </a:solidFill>
                  <a:latin typeface="Myriad Pro Cond" pitchFamily="34" charset="0"/>
                </a:rPr>
                <a:t>questions</a:t>
              </a:r>
            </a:p>
          </p:txBody>
        </p:sp>
      </p:grpSp>
    </p:spTree>
    <p:extLst>
      <p:ext uri="{BB962C8B-B14F-4D97-AF65-F5344CB8AC3E}">
        <p14:creationId xmlns:p14="http://schemas.microsoft.com/office/powerpoint/2010/main" val="1402882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p:cNvSpPr txBox="1"/>
          <p:nvPr/>
        </p:nvSpPr>
        <p:spPr>
          <a:xfrm>
            <a:off x="12573000" y="300037"/>
            <a:ext cx="2362200" cy="461963"/>
          </a:xfrm>
          <a:prstGeom prst="rect">
            <a:avLst/>
          </a:prstGeom>
          <a:noFill/>
        </p:spPr>
        <p:txBody>
          <a:bodyPr>
            <a:spAutoFit/>
          </a:bodyPr>
          <a:lstStyle/>
          <a:p>
            <a:pPr algn="ctr" fontAlgn="auto">
              <a:spcBef>
                <a:spcPts val="0"/>
              </a:spcBef>
              <a:spcAft>
                <a:spcPts val="0"/>
              </a:spcAft>
              <a:defRPr/>
            </a:pPr>
            <a:r>
              <a:rPr lang="en-US" sz="2400" dirty="0" smtClean="0">
                <a:solidFill>
                  <a:schemeClr val="bg1">
                    <a:lumMod val="65000"/>
                  </a:schemeClr>
                </a:solidFill>
                <a:latin typeface="Myriad Pro Cond" pitchFamily="34" charset="0"/>
                <a:cs typeface="+mn-cs"/>
              </a:rPr>
              <a:t>Appendix</a:t>
            </a:r>
            <a:endParaRPr lang="en-US" sz="2400" dirty="0">
              <a:solidFill>
                <a:schemeClr val="bg1">
                  <a:lumMod val="65000"/>
                </a:schemeClr>
              </a:solidFill>
              <a:latin typeface="Myriad Pro Cond" pitchFamily="34" charset="0"/>
              <a:cs typeface="+mn-cs"/>
            </a:endParaRPr>
          </a:p>
        </p:txBody>
      </p:sp>
      <p:grpSp>
        <p:nvGrpSpPr>
          <p:cNvPr id="2" name="Group 1"/>
          <p:cNvGrpSpPr/>
          <p:nvPr/>
        </p:nvGrpSpPr>
        <p:grpSpPr>
          <a:xfrm>
            <a:off x="21796375" y="719034"/>
            <a:ext cx="5334000" cy="2833481"/>
            <a:chOff x="9829800" y="1365905"/>
            <a:chExt cx="6540500" cy="3825115"/>
          </a:xfrm>
        </p:grpSpPr>
        <p:pic>
          <p:nvPicPr>
            <p:cNvPr id="3074" name="Picture 2" descr="X:\_ final report\gallery\dayligh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t="26874"/>
            <a:stretch/>
          </p:blipFill>
          <p:spPr bwMode="auto">
            <a:xfrm>
              <a:off x="9829800" y="1365905"/>
              <a:ext cx="6540500" cy="38251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5"/>
            <p:cNvSpPr txBox="1"/>
            <p:nvPr/>
          </p:nvSpPr>
          <p:spPr>
            <a:xfrm>
              <a:off x="13730037" y="4581517"/>
              <a:ext cx="2362200" cy="461963"/>
            </a:xfrm>
            <a:prstGeom prst="rect">
              <a:avLst/>
            </a:prstGeom>
            <a:noFill/>
          </p:spPr>
          <p:txBody>
            <a:bodyPr>
              <a:spAutoFit/>
            </a:bodyPr>
            <a:lstStyle/>
            <a:p>
              <a:pPr algn="ctr" fontAlgn="auto">
                <a:spcBef>
                  <a:spcPts val="0"/>
                </a:spcBef>
                <a:spcAft>
                  <a:spcPts val="0"/>
                </a:spcAft>
                <a:defRPr/>
              </a:pPr>
              <a:r>
                <a:rPr lang="en-US" sz="2400" dirty="0" smtClean="0">
                  <a:solidFill>
                    <a:schemeClr val="bg1">
                      <a:lumMod val="65000"/>
                    </a:schemeClr>
                  </a:solidFill>
                  <a:latin typeface="Myriad Pro Cond" pitchFamily="34" charset="0"/>
                  <a:cs typeface="+mn-cs"/>
                </a:rPr>
                <a:t>8</a:t>
              </a:r>
              <a:r>
                <a:rPr lang="en-US" sz="2400" baseline="30000" dirty="0" smtClean="0">
                  <a:solidFill>
                    <a:schemeClr val="bg1">
                      <a:lumMod val="65000"/>
                    </a:schemeClr>
                  </a:solidFill>
                  <a:latin typeface="Myriad Pro Cond" pitchFamily="34" charset="0"/>
                  <a:cs typeface="+mn-cs"/>
                </a:rPr>
                <a:t>th</a:t>
              </a:r>
              <a:r>
                <a:rPr lang="en-US" sz="2400" dirty="0" smtClean="0">
                  <a:solidFill>
                    <a:schemeClr val="bg1">
                      <a:lumMod val="65000"/>
                    </a:schemeClr>
                  </a:solidFill>
                  <a:latin typeface="Myriad Pro Cond" pitchFamily="34" charset="0"/>
                  <a:cs typeface="+mn-cs"/>
                </a:rPr>
                <a:t> floor gallery</a:t>
              </a:r>
              <a:endParaRPr lang="en-US" sz="2400" dirty="0">
                <a:solidFill>
                  <a:schemeClr val="bg1">
                    <a:lumMod val="65000"/>
                  </a:schemeClr>
                </a:solidFill>
                <a:latin typeface="Myriad Pro Cond" pitchFamily="34" charset="0"/>
                <a:cs typeface="+mn-cs"/>
              </a:endParaRPr>
            </a:p>
          </p:txBody>
        </p:sp>
      </p:grpSp>
      <p:grpSp>
        <p:nvGrpSpPr>
          <p:cNvPr id="7" name="Group 6"/>
          <p:cNvGrpSpPr/>
          <p:nvPr/>
        </p:nvGrpSpPr>
        <p:grpSpPr>
          <a:xfrm>
            <a:off x="18697575" y="4004582"/>
            <a:ext cx="5581650" cy="1874900"/>
            <a:chOff x="21488400" y="3805468"/>
            <a:chExt cx="5581650" cy="1874900"/>
          </a:xfrm>
        </p:grpSpPr>
        <p:pic>
          <p:nvPicPr>
            <p:cNvPr id="32" name="Picture 12" descr="X:\_ final report\Lighting picture\Daysim\Only daylighting\open loop 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400" y="3805468"/>
              <a:ext cx="5581650" cy="185737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5"/>
            <p:cNvSpPr txBox="1"/>
            <p:nvPr/>
          </p:nvSpPr>
          <p:spPr>
            <a:xfrm>
              <a:off x="24612600" y="5218405"/>
              <a:ext cx="2362200" cy="461963"/>
            </a:xfrm>
            <a:prstGeom prst="rect">
              <a:avLst/>
            </a:prstGeom>
            <a:noFill/>
          </p:spPr>
          <p:txBody>
            <a:bodyPr>
              <a:spAutoFit/>
            </a:bodyPr>
            <a:lstStyle/>
            <a:p>
              <a:pPr algn="ctr" fontAlgn="auto">
                <a:spcBef>
                  <a:spcPts val="0"/>
                </a:spcBef>
                <a:spcAft>
                  <a:spcPts val="0"/>
                </a:spcAft>
                <a:defRPr/>
              </a:pPr>
              <a:r>
                <a:rPr lang="en-US" sz="2400" dirty="0" smtClean="0">
                  <a:latin typeface="Myriad Pro Cond" pitchFamily="34" charset="0"/>
                  <a:cs typeface="+mn-cs"/>
                </a:rPr>
                <a:t>Critical Point Condition</a:t>
              </a:r>
              <a:endParaRPr lang="en-US" sz="2400" dirty="0">
                <a:latin typeface="Myriad Pro Cond" pitchFamily="34" charset="0"/>
                <a:cs typeface="+mn-cs"/>
              </a:endParaRPr>
            </a:p>
          </p:txBody>
        </p:sp>
      </p:grpSp>
      <p:grpSp>
        <p:nvGrpSpPr>
          <p:cNvPr id="81" name="Group 80"/>
          <p:cNvGrpSpPr/>
          <p:nvPr/>
        </p:nvGrpSpPr>
        <p:grpSpPr>
          <a:xfrm>
            <a:off x="1981200" y="304800"/>
            <a:ext cx="6248400" cy="5867400"/>
            <a:chOff x="1981200" y="304800"/>
            <a:chExt cx="6248400" cy="5867400"/>
          </a:xfrm>
        </p:grpSpPr>
        <p:cxnSp>
          <p:nvCxnSpPr>
            <p:cNvPr id="82" name="Straight Connector 8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TextBox 5"/>
            <p:cNvSpPr txBox="1">
              <a:spLocks noChangeArrowheads="1"/>
            </p:cNvSpPr>
            <p:nvPr/>
          </p:nvSpPr>
          <p:spPr bwMode="auto">
            <a:xfrm>
              <a:off x="1981200" y="12213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8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6" name="Straight Connector 8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Box 5"/>
            <p:cNvSpPr txBox="1">
              <a:spLocks noChangeArrowheads="1"/>
            </p:cNvSpPr>
            <p:nvPr/>
          </p:nvSpPr>
          <p:spPr bwMode="auto">
            <a:xfrm>
              <a:off x="1981200" y="21357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9" name="Straight Connector 8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0" name="TextBox 5"/>
            <p:cNvSpPr txBox="1">
              <a:spLocks noChangeArrowheads="1"/>
            </p:cNvSpPr>
            <p:nvPr/>
          </p:nvSpPr>
          <p:spPr bwMode="auto">
            <a:xfrm>
              <a:off x="1981200" y="30738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9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2" name="Straight Connector 9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5" name="Straight Connector 9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6"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9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8" name="Straight Connector 9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6</a:t>
              </a:r>
            </a:p>
          </p:txBody>
        </p:sp>
        <p:sp>
          <p:nvSpPr>
            <p:cNvPr id="10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101" name="Picture 4" descr="X:\_ final report\gallery\stru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7575" y="451651"/>
            <a:ext cx="2624776" cy="343737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5"/>
          <p:cNvSpPr txBox="1"/>
          <p:nvPr/>
        </p:nvSpPr>
        <p:spPr>
          <a:xfrm>
            <a:off x="10096500" y="3477778"/>
            <a:ext cx="7315200" cy="461665"/>
          </a:xfrm>
          <a:prstGeom prst="rect">
            <a:avLst/>
          </a:prstGeom>
          <a:noFill/>
        </p:spPr>
        <p:txBody>
          <a:bodyPr wrap="square">
            <a:spAutoFit/>
          </a:bodyPr>
          <a:lstStyle/>
          <a:p>
            <a:pPr algn="ctr"/>
            <a:r>
              <a:rPr lang="en-US" sz="2400" dirty="0" smtClean="0">
                <a:solidFill>
                  <a:schemeClr val="bg1">
                    <a:lumMod val="65000"/>
                  </a:schemeClr>
                </a:solidFill>
                <a:latin typeface="Myriad Pro Cond" pitchFamily="34" charset="0"/>
              </a:rPr>
              <a:t>L.F. Raceway * no. of conductor)x 1.1/100 = C.F.L.</a:t>
            </a:r>
            <a:endParaRPr lang="en-US" sz="2400" dirty="0">
              <a:solidFill>
                <a:schemeClr val="bg1">
                  <a:lumMod val="65000"/>
                </a:schemeClr>
              </a:solidFill>
              <a:latin typeface="Myriad Pro Cond" pitchFamily="34" charset="0"/>
            </a:endParaRPr>
          </a:p>
        </p:txBody>
      </p:sp>
    </p:spTree>
    <p:extLst>
      <p:ext uri="{BB962C8B-B14F-4D97-AF65-F5344CB8AC3E}">
        <p14:creationId xmlns:p14="http://schemas.microsoft.com/office/powerpoint/2010/main" val="1743551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p:cNvSpPr txBox="1"/>
          <p:nvPr/>
        </p:nvSpPr>
        <p:spPr>
          <a:xfrm>
            <a:off x="12573000" y="300037"/>
            <a:ext cx="2362200" cy="461963"/>
          </a:xfrm>
          <a:prstGeom prst="rect">
            <a:avLst/>
          </a:prstGeom>
          <a:noFill/>
        </p:spPr>
        <p:txBody>
          <a:bodyPr>
            <a:spAutoFit/>
          </a:bodyPr>
          <a:lstStyle/>
          <a:p>
            <a:pPr algn="ctr" fontAlgn="auto">
              <a:spcBef>
                <a:spcPts val="0"/>
              </a:spcBef>
              <a:spcAft>
                <a:spcPts val="0"/>
              </a:spcAft>
              <a:defRPr/>
            </a:pPr>
            <a:r>
              <a:rPr lang="en-US" sz="2400" dirty="0" smtClean="0">
                <a:solidFill>
                  <a:schemeClr val="bg1">
                    <a:lumMod val="65000"/>
                  </a:schemeClr>
                </a:solidFill>
                <a:latin typeface="Myriad Pro Cond" pitchFamily="34" charset="0"/>
                <a:cs typeface="+mn-cs"/>
              </a:rPr>
              <a:t>Appendix</a:t>
            </a:r>
            <a:endParaRPr lang="en-US" sz="2400" dirty="0">
              <a:solidFill>
                <a:schemeClr val="bg1">
                  <a:lumMod val="65000"/>
                </a:schemeClr>
              </a:solidFill>
              <a:latin typeface="Myriad Pro Cond" pitchFamily="34" charset="0"/>
              <a:cs typeface="+mn-cs"/>
            </a:endParaRP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7200" y="1857704"/>
            <a:ext cx="42481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1001493278"/>
              </p:ext>
            </p:extLst>
          </p:nvPr>
        </p:nvGraphicFramePr>
        <p:xfrm>
          <a:off x="18897600" y="1600263"/>
          <a:ext cx="7851389" cy="3542021"/>
        </p:xfrm>
        <a:graphic>
          <a:graphicData uri="http://schemas.openxmlformats.org/drawingml/2006/table">
            <a:tbl>
              <a:tblPr>
                <a:tableStyleId>{5C22544A-7EE6-4342-B048-85BDC9FD1C3A}</a:tableStyleId>
              </a:tblPr>
              <a:tblGrid>
                <a:gridCol w="715796"/>
                <a:gridCol w="715796"/>
                <a:gridCol w="715796"/>
                <a:gridCol w="715796"/>
                <a:gridCol w="1297381"/>
                <a:gridCol w="715796"/>
                <a:gridCol w="749349"/>
                <a:gridCol w="794087"/>
                <a:gridCol w="715796"/>
                <a:gridCol w="715796"/>
              </a:tblGrid>
              <a:tr h="447798">
                <a:tc rowSpan="2">
                  <a:txBody>
                    <a:bodyPr/>
                    <a:lstStyle/>
                    <a:p>
                      <a:pPr algn="l" fontAlgn="ctr"/>
                      <a:endParaRPr lang="en-US" sz="1300" b="0" i="0" u="none" strike="noStrike">
                        <a:solidFill>
                          <a:srgbClr val="000000"/>
                        </a:solidFill>
                        <a:effectLst/>
                        <a:latin typeface="Calibri"/>
                      </a:endParaRPr>
                    </a:p>
                  </a:txBody>
                  <a:tcPr marL="11195" marR="11195" marT="11195" marB="0" anchor="ctr"/>
                </a:tc>
                <a:tc rowSpan="2">
                  <a:txBody>
                    <a:bodyPr/>
                    <a:lstStyle/>
                    <a:p>
                      <a:pPr algn="ctr" fontAlgn="ctr"/>
                      <a:r>
                        <a:rPr lang="en-US" sz="1300" u="none" strike="noStrike">
                          <a:effectLst/>
                        </a:rPr>
                        <a:t>Load (kVA)</a:t>
                      </a:r>
                      <a:endParaRPr lang="en-US" sz="1300" b="0" i="0" u="none" strike="noStrike">
                        <a:solidFill>
                          <a:srgbClr val="000000"/>
                        </a:solidFill>
                        <a:effectLst/>
                        <a:latin typeface="Times New Roman"/>
                      </a:endParaRPr>
                    </a:p>
                  </a:txBody>
                  <a:tcPr marL="11195" marR="11195" marT="11195" marB="0" anchor="ctr"/>
                </a:tc>
                <a:tc rowSpan="2">
                  <a:txBody>
                    <a:bodyPr/>
                    <a:lstStyle/>
                    <a:p>
                      <a:pPr algn="ctr" fontAlgn="ctr"/>
                      <a:r>
                        <a:rPr lang="en-US" sz="1300" u="none" strike="noStrike">
                          <a:effectLst/>
                        </a:rPr>
                        <a:t>ampere</a:t>
                      </a:r>
                      <a:endParaRPr lang="en-US" sz="1300" b="0" i="0" u="none" strike="noStrike">
                        <a:solidFill>
                          <a:srgbClr val="000000"/>
                        </a:solidFill>
                        <a:effectLst/>
                        <a:latin typeface="Times New Roman"/>
                      </a:endParaRPr>
                    </a:p>
                  </a:txBody>
                  <a:tcPr marL="11195" marR="11195" marT="11195" marB="0" anchor="ctr"/>
                </a:tc>
                <a:tc rowSpan="2">
                  <a:txBody>
                    <a:bodyPr/>
                    <a:lstStyle/>
                    <a:p>
                      <a:pPr algn="ctr" fontAlgn="ctr"/>
                      <a:r>
                        <a:rPr lang="en-US" sz="1300" u="none" strike="noStrike">
                          <a:effectLst/>
                        </a:rPr>
                        <a:t>Growth</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Existing Size</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New Size</a:t>
                      </a:r>
                      <a:endParaRPr lang="en-US" sz="1300" b="0" i="0" u="none" strike="noStrike">
                        <a:solidFill>
                          <a:srgbClr val="000000"/>
                        </a:solidFill>
                        <a:effectLst/>
                        <a:latin typeface="Times New Roman"/>
                      </a:endParaRPr>
                    </a:p>
                  </a:txBody>
                  <a:tcPr marL="11195" marR="11195" marT="11195" marB="0" anchor="ctr"/>
                </a:tc>
                <a:tc rowSpan="2">
                  <a:txBody>
                    <a:bodyPr/>
                    <a:lstStyle/>
                    <a:p>
                      <a:pPr algn="ctr" fontAlgn="b"/>
                      <a:r>
                        <a:rPr lang="en-US" sz="1300" u="none" strike="noStrike">
                          <a:effectLst/>
                        </a:rPr>
                        <a:t>L.F. Raceway</a:t>
                      </a:r>
                      <a:endParaRPr lang="en-US" sz="1300" b="0" i="0" u="none" strike="noStrike">
                        <a:solidFill>
                          <a:srgbClr val="000000"/>
                        </a:solidFill>
                        <a:effectLst/>
                        <a:latin typeface="Calibri"/>
                      </a:endParaRPr>
                    </a:p>
                  </a:txBody>
                  <a:tcPr marL="11195" marR="11195" marT="11195" marB="0" anchor="b"/>
                </a:tc>
                <a:tc rowSpan="2">
                  <a:txBody>
                    <a:bodyPr/>
                    <a:lstStyle/>
                    <a:p>
                      <a:pPr algn="ctr" fontAlgn="b"/>
                      <a:r>
                        <a:rPr lang="en-US" sz="1300" u="none" strike="noStrike">
                          <a:effectLst/>
                        </a:rPr>
                        <a:t>Original Cost</a:t>
                      </a:r>
                      <a:endParaRPr lang="en-US" sz="1300" b="0" i="0" u="none" strike="noStrike">
                        <a:solidFill>
                          <a:srgbClr val="000000"/>
                        </a:solidFill>
                        <a:effectLst/>
                        <a:latin typeface="Calibri"/>
                      </a:endParaRPr>
                    </a:p>
                  </a:txBody>
                  <a:tcPr marL="11195" marR="11195" marT="11195" marB="0" anchor="b"/>
                </a:tc>
                <a:tc rowSpan="2">
                  <a:txBody>
                    <a:bodyPr/>
                    <a:lstStyle/>
                    <a:p>
                      <a:pPr algn="ctr" fontAlgn="b"/>
                      <a:r>
                        <a:rPr lang="en-US" sz="1300" u="none" strike="noStrike">
                          <a:effectLst/>
                        </a:rPr>
                        <a:t>New cost</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3509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300" u="none" strike="noStrike">
                          <a:effectLst/>
                        </a:rPr>
                        <a:t>phase legs</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phase legs</a:t>
                      </a:r>
                      <a:endParaRPr lang="en-US" sz="1300" b="0" i="0" u="none" strike="noStrike">
                        <a:solidFill>
                          <a:srgbClr val="000000"/>
                        </a:solidFill>
                        <a:effectLst/>
                        <a:latin typeface="Times New Roman"/>
                      </a:endParaRPr>
                    </a:p>
                  </a:txBody>
                  <a:tcPr marL="11195" marR="11195" marT="11195" marB="0"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DS-1#3</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87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104.7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130.9</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 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1/0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230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5,123.25</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1,189.10</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DS-1#4</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89.7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107.9</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134.9</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 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1/0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244</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5,435.10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1,261.48</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DS-1#5</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116.5</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140.2</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175.2</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(2) 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3/0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290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12,919.50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2,217.05</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DS-1#6</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55.9</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67.3</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84.1</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(2) 250KCMIL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4</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328</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7,071.68</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840.66</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DS-1#7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105.6</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127.1</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158.8</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(5) 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2/0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328</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36,531.00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2,056.56</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DS-2#2</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108.3</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130.3</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162.9</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 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2/0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244</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5,435.10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1,529.88</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DS-2#3</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120.9</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145.5</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181.9</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(2) 4/0</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3/0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244</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4,509.12</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1,865.38</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DS-2#5</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114.4</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137.7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172.1</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2/0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313</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6,972.08</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1,962.51</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DS-2#7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75.4</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90.7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113.4</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600KCMIL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2</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201</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4,477.28</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515.16</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DS-2#8</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89.7</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107.9</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134.9</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(2) 300KCML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1/0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244</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6,039.00</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1,261.48</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ctr"/>
                      <a:r>
                        <a:rPr lang="en-US" sz="1300" u="none" strike="noStrike">
                          <a:effectLst/>
                        </a:rPr>
                        <a:t>DS-2#9</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116.5</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140.2</a:t>
                      </a:r>
                      <a:endParaRPr lang="en-US" sz="1300" b="0" i="0" u="none" strike="noStrike">
                        <a:solidFill>
                          <a:srgbClr val="000000"/>
                        </a:solidFill>
                        <a:effectLst/>
                        <a:latin typeface="Times New Roman"/>
                      </a:endParaRPr>
                    </a:p>
                  </a:txBody>
                  <a:tcPr marL="11195" marR="11195" marT="11195" marB="0" anchor="ctr"/>
                </a:tc>
                <a:tc>
                  <a:txBody>
                    <a:bodyPr/>
                    <a:lstStyle/>
                    <a:p>
                      <a:pPr algn="r" fontAlgn="ctr"/>
                      <a:r>
                        <a:rPr lang="en-US" sz="1300" u="none" strike="noStrike">
                          <a:effectLst/>
                        </a:rPr>
                        <a:t>175.2</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(2) 300KCML</a:t>
                      </a:r>
                      <a:endParaRPr lang="en-US" sz="1300" b="0" i="0" u="none" strike="noStrike">
                        <a:solidFill>
                          <a:srgbClr val="000000"/>
                        </a:solidFill>
                        <a:effectLst/>
                        <a:latin typeface="Times New Roman"/>
                      </a:endParaRPr>
                    </a:p>
                  </a:txBody>
                  <a:tcPr marL="11195" marR="11195" marT="11195" marB="0" anchor="ctr"/>
                </a:tc>
                <a:tc>
                  <a:txBody>
                    <a:bodyPr/>
                    <a:lstStyle/>
                    <a:p>
                      <a:pPr algn="ctr" fontAlgn="ctr"/>
                      <a:r>
                        <a:rPr lang="en-US" sz="1300" u="none" strike="noStrike">
                          <a:effectLst/>
                        </a:rPr>
                        <a:t>(1) 2/0</a:t>
                      </a:r>
                      <a:endParaRPr lang="en-US" sz="1300" b="0" i="0" u="none" strike="noStrike">
                        <a:solidFill>
                          <a:srgbClr val="000000"/>
                        </a:solidFill>
                        <a:effectLst/>
                        <a:latin typeface="Times New Roman"/>
                      </a:endParaRPr>
                    </a:p>
                  </a:txBody>
                  <a:tcPr marL="11195" marR="11195" marT="11195" marB="0" anchor="ctr"/>
                </a:tc>
                <a:tc>
                  <a:txBody>
                    <a:bodyPr/>
                    <a:lstStyle/>
                    <a:p>
                      <a:pPr algn="ctr" fontAlgn="b"/>
                      <a:r>
                        <a:rPr lang="en-US" sz="1300" u="none" strike="noStrike">
                          <a:effectLst/>
                        </a:rPr>
                        <a:t>291</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7,202.25</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1,824.57</a:t>
                      </a:r>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r>
              <a:tr h="223899">
                <a:tc>
                  <a:txBody>
                    <a:bodyPr/>
                    <a:lstStyle/>
                    <a:p>
                      <a:pPr algn="l" fontAlgn="b"/>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c>
                  <a:txBody>
                    <a:bodyPr/>
                    <a:lstStyle/>
                    <a:p>
                      <a:pPr algn="l" fontAlgn="b"/>
                      <a:endParaRPr lang="en-US" sz="1300" b="0" i="0" u="none" strike="noStrike">
                        <a:solidFill>
                          <a:srgbClr val="000000"/>
                        </a:solidFill>
                        <a:effectLst/>
                        <a:latin typeface="Calibri"/>
                      </a:endParaRPr>
                    </a:p>
                  </a:txBody>
                  <a:tcPr marL="11195" marR="11195" marT="11195" marB="0" anchor="b"/>
                </a:tc>
                <a:tc>
                  <a:txBody>
                    <a:bodyPr/>
                    <a:lstStyle/>
                    <a:p>
                      <a:pPr algn="ctr" fontAlgn="b"/>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101,715.35</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a:effectLst/>
                        </a:rPr>
                        <a:t>16,523.84</a:t>
                      </a:r>
                      <a:endParaRPr lang="en-US" sz="1300" b="0" i="0" u="none" strike="noStrike">
                        <a:solidFill>
                          <a:srgbClr val="000000"/>
                        </a:solidFill>
                        <a:effectLst/>
                        <a:latin typeface="Calibri"/>
                      </a:endParaRPr>
                    </a:p>
                  </a:txBody>
                  <a:tcPr marL="11195" marR="11195" marT="11195" marB="0" anchor="b"/>
                </a:tc>
                <a:tc>
                  <a:txBody>
                    <a:bodyPr/>
                    <a:lstStyle/>
                    <a:p>
                      <a:pPr algn="r" fontAlgn="b"/>
                      <a:r>
                        <a:rPr lang="en-US" sz="1300" u="none" strike="noStrike" dirty="0">
                          <a:effectLst/>
                        </a:rPr>
                        <a:t>85,191.51</a:t>
                      </a:r>
                      <a:endParaRPr lang="en-US" sz="1300" b="0" i="0" u="none" strike="noStrike" dirty="0">
                        <a:solidFill>
                          <a:srgbClr val="000000"/>
                        </a:solidFill>
                        <a:effectLst/>
                        <a:latin typeface="Calibri"/>
                      </a:endParaRPr>
                    </a:p>
                  </a:txBody>
                  <a:tcPr marL="11195" marR="11195" marT="11195" marB="0" anchor="b"/>
                </a:tc>
              </a:tr>
            </a:tbl>
          </a:graphicData>
        </a:graphic>
      </p:graphicFrame>
      <p:grpSp>
        <p:nvGrpSpPr>
          <p:cNvPr id="40" name="Group 39"/>
          <p:cNvGrpSpPr/>
          <p:nvPr/>
        </p:nvGrpSpPr>
        <p:grpSpPr>
          <a:xfrm>
            <a:off x="1981200" y="304800"/>
            <a:ext cx="6248400" cy="5867400"/>
            <a:chOff x="1981200" y="304800"/>
            <a:chExt cx="6248400" cy="5867400"/>
          </a:xfrm>
        </p:grpSpPr>
        <p:cxnSp>
          <p:nvCxnSpPr>
            <p:cNvPr id="41" name="Straight Connector 40"/>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5"/>
            <p:cNvSpPr txBox="1">
              <a:spLocks noChangeArrowheads="1"/>
            </p:cNvSpPr>
            <p:nvPr/>
          </p:nvSpPr>
          <p:spPr bwMode="auto">
            <a:xfrm>
              <a:off x="1981200" y="12213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43"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44" name="Straight Connector 43"/>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TextBox 5"/>
            <p:cNvSpPr txBox="1">
              <a:spLocks noChangeArrowheads="1"/>
            </p:cNvSpPr>
            <p:nvPr/>
          </p:nvSpPr>
          <p:spPr bwMode="auto">
            <a:xfrm>
              <a:off x="1981200" y="21357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46"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47" name="Straight Connector 46"/>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5"/>
            <p:cNvSpPr txBox="1">
              <a:spLocks noChangeArrowheads="1"/>
            </p:cNvSpPr>
            <p:nvPr/>
          </p:nvSpPr>
          <p:spPr bwMode="auto">
            <a:xfrm>
              <a:off x="1981200" y="30738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51" name="Straight Connector 5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53"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54" name="Straight Connector 53"/>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56"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79" name="Straight Connector 7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6</a:t>
              </a:r>
            </a:p>
          </p:txBody>
        </p:sp>
        <p:sp>
          <p:nvSpPr>
            <p:cNvPr id="8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2270465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5"/>
          <p:cNvSpPr txBox="1">
            <a:spLocks noChangeArrowheads="1"/>
          </p:cNvSpPr>
          <p:nvPr/>
        </p:nvSpPr>
        <p:spPr bwMode="auto">
          <a:xfrm>
            <a:off x="19712940" y="771390"/>
            <a:ext cx="1676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en-US" sz="2400" dirty="0">
              <a:solidFill>
                <a:schemeClr val="bg1"/>
              </a:solidFill>
              <a:latin typeface="Myriad Pro Cond" pitchFamily="34" charset="0"/>
            </a:endParaRPr>
          </a:p>
          <a:p>
            <a:pPr algn="r" eaLnBrk="1" hangingPunct="1"/>
            <a:r>
              <a:rPr lang="en-US" sz="2400" dirty="0" smtClean="0">
                <a:solidFill>
                  <a:schemeClr val="bg1"/>
                </a:solidFill>
                <a:latin typeface="Myriad Pro Cond" pitchFamily="34" charset="0"/>
              </a:rPr>
              <a:t>LIGHTING DEPTH</a:t>
            </a:r>
          </a:p>
          <a:p>
            <a:pPr algn="r" eaLnBrk="1" hangingPunct="1"/>
            <a:endParaRPr lang="en-US" sz="2400" dirty="0" smtClean="0">
              <a:solidFill>
                <a:schemeClr val="bg1"/>
              </a:solidFill>
              <a:latin typeface="Myriad Pro Cond" pitchFamily="34" charset="0"/>
            </a:endParaRPr>
          </a:p>
          <a:p>
            <a:pPr algn="r" eaLnBrk="1" hangingPunct="1"/>
            <a:endParaRPr lang="en-US" sz="2400" dirty="0" smtClean="0">
              <a:solidFill>
                <a:schemeClr val="bg1"/>
              </a:solidFill>
              <a:latin typeface="Myriad Pro Cond" pitchFamily="34" charset="0"/>
            </a:endParaRPr>
          </a:p>
          <a:p>
            <a:pPr algn="r" eaLnBrk="1" hangingPunct="1"/>
            <a:endParaRPr lang="en-US" sz="2400" dirty="0" smtClean="0">
              <a:solidFill>
                <a:schemeClr val="bg1"/>
              </a:solidFill>
              <a:latin typeface="Myriad Pro Cond" pitchFamily="34" charset="0"/>
            </a:endParaRPr>
          </a:p>
          <a:p>
            <a:pPr algn="r" eaLnBrk="1" hangingPunct="1"/>
            <a:r>
              <a:rPr lang="en-US" sz="2400" dirty="0" smtClean="0">
                <a:solidFill>
                  <a:schemeClr val="bg1"/>
                </a:solidFill>
                <a:latin typeface="Myriad Pro Cond" pitchFamily="34" charset="0"/>
              </a:rPr>
              <a:t>ELECTRICAL DEPTH</a:t>
            </a:r>
          </a:p>
          <a:p>
            <a:pPr algn="r" eaLnBrk="1" hangingPunct="1"/>
            <a:endParaRPr lang="en-US" sz="2400" dirty="0" smtClean="0">
              <a:solidFill>
                <a:schemeClr val="bg1"/>
              </a:solidFill>
              <a:latin typeface="Myriad Pro Cond" pitchFamily="34" charset="0"/>
            </a:endParaRPr>
          </a:p>
          <a:p>
            <a:pPr algn="r" eaLnBrk="1" hangingPunct="1"/>
            <a:r>
              <a:rPr lang="en-US" sz="2400" dirty="0" smtClean="0">
                <a:solidFill>
                  <a:schemeClr val="bg1"/>
                </a:solidFill>
                <a:latin typeface="Myriad Pro Cond" pitchFamily="34" charset="0"/>
              </a:rPr>
              <a:t>BREADTH STUDY</a:t>
            </a:r>
          </a:p>
        </p:txBody>
      </p:sp>
      <p:sp>
        <p:nvSpPr>
          <p:cNvPr id="50" name="TextBox 5"/>
          <p:cNvSpPr txBox="1">
            <a:spLocks noChangeArrowheads="1"/>
          </p:cNvSpPr>
          <p:nvPr/>
        </p:nvSpPr>
        <p:spPr bwMode="auto">
          <a:xfrm>
            <a:off x="21717000" y="1143000"/>
            <a:ext cx="462534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smtClean="0">
                <a:solidFill>
                  <a:schemeClr val="bg1"/>
                </a:solidFill>
                <a:latin typeface="Myriad Pro Cond" pitchFamily="34" charset="0"/>
              </a:rPr>
              <a:t>Building façade</a:t>
            </a:r>
          </a:p>
          <a:p>
            <a:pPr eaLnBrk="1" hangingPunct="1"/>
            <a:r>
              <a:rPr lang="en-US" sz="2400" dirty="0" smtClean="0">
                <a:solidFill>
                  <a:schemeClr val="tx1">
                    <a:lumMod val="65000"/>
                    <a:lumOff val="35000"/>
                  </a:schemeClr>
                </a:solidFill>
                <a:latin typeface="Myriad Pro Cond" pitchFamily="34" charset="0"/>
              </a:rPr>
              <a:t>Main lobby</a:t>
            </a:r>
          </a:p>
          <a:p>
            <a:pPr eaLnBrk="1" hangingPunct="1"/>
            <a:r>
              <a:rPr lang="en-US" sz="2400" dirty="0" smtClean="0">
                <a:solidFill>
                  <a:schemeClr val="bg1"/>
                </a:solidFill>
                <a:latin typeface="Myriad Pro Cond" pitchFamily="34" charset="0"/>
              </a:rPr>
              <a:t>Theater</a:t>
            </a:r>
          </a:p>
          <a:p>
            <a:pPr eaLnBrk="1" hangingPunct="1"/>
            <a:r>
              <a:rPr lang="en-US" sz="2400" dirty="0" smtClean="0">
                <a:solidFill>
                  <a:schemeClr val="bg1"/>
                </a:solidFill>
                <a:latin typeface="Myriad Pro Cond" pitchFamily="34" charset="0"/>
              </a:rPr>
              <a:t>8</a:t>
            </a:r>
            <a:r>
              <a:rPr lang="en-US" sz="2400" baseline="30000" dirty="0" smtClean="0">
                <a:solidFill>
                  <a:schemeClr val="bg1"/>
                </a:solidFill>
                <a:latin typeface="Myriad Pro Cond" pitchFamily="34" charset="0"/>
              </a:rPr>
              <a:t>th</a:t>
            </a:r>
            <a:r>
              <a:rPr lang="en-US" sz="2400" dirty="0" smtClean="0">
                <a:solidFill>
                  <a:schemeClr val="bg1"/>
                </a:solidFill>
                <a:latin typeface="Myriad Pro Cond" pitchFamily="34" charset="0"/>
              </a:rPr>
              <a:t> floor gallery</a:t>
            </a:r>
          </a:p>
          <a:p>
            <a:pPr eaLnBrk="1" hangingPunct="1"/>
            <a:endParaRPr lang="en-US" sz="2400" dirty="0">
              <a:solidFill>
                <a:srgbClr val="A6A6A6"/>
              </a:solidFill>
              <a:latin typeface="Myriad Pro Cond" pitchFamily="34" charset="0"/>
            </a:endParaRPr>
          </a:p>
          <a:p>
            <a:pPr eaLnBrk="1" hangingPunct="1"/>
            <a:r>
              <a:rPr lang="en-US" sz="2400" dirty="0" smtClean="0">
                <a:solidFill>
                  <a:schemeClr val="bg1"/>
                </a:solidFill>
                <a:latin typeface="Myriad Pro Cond" pitchFamily="34" charset="0"/>
              </a:rPr>
              <a:t>System type conversion study</a:t>
            </a:r>
          </a:p>
          <a:p>
            <a:pPr eaLnBrk="1" hangingPunct="1"/>
            <a:r>
              <a:rPr lang="en-US" sz="2400" dirty="0" smtClean="0">
                <a:solidFill>
                  <a:schemeClr val="tx1">
                    <a:lumMod val="65000"/>
                    <a:lumOff val="35000"/>
                  </a:schemeClr>
                </a:solidFill>
                <a:latin typeface="Myriad Pro Cond" pitchFamily="34" charset="0"/>
              </a:rPr>
              <a:t>Wire upsizing</a:t>
            </a:r>
          </a:p>
          <a:p>
            <a:pPr eaLnBrk="1" hangingPunct="1"/>
            <a:endParaRPr lang="en-US" sz="2400" dirty="0">
              <a:solidFill>
                <a:srgbClr val="A6A6A6"/>
              </a:solidFill>
              <a:latin typeface="Myriad Pro Cond" pitchFamily="34" charset="0"/>
            </a:endParaRPr>
          </a:p>
          <a:p>
            <a:pPr eaLnBrk="1" hangingPunct="1"/>
            <a:r>
              <a:rPr lang="en-US" sz="2400" dirty="0" err="1" smtClean="0">
                <a:solidFill>
                  <a:schemeClr val="bg1"/>
                </a:solidFill>
                <a:latin typeface="Myriad Pro Cond" pitchFamily="34" charset="0"/>
              </a:rPr>
              <a:t>Daylighting</a:t>
            </a:r>
            <a:endParaRPr lang="en-US" sz="2400" dirty="0" smtClean="0">
              <a:solidFill>
                <a:schemeClr val="bg1"/>
              </a:solidFill>
              <a:latin typeface="Myriad Pro Cond" pitchFamily="34" charset="0"/>
            </a:endParaRPr>
          </a:p>
          <a:p>
            <a:pPr eaLnBrk="1" hangingPunct="1"/>
            <a:r>
              <a:rPr lang="en-US" sz="2400" dirty="0" smtClean="0">
                <a:solidFill>
                  <a:schemeClr val="bg1"/>
                </a:solidFill>
                <a:latin typeface="Myriad Pro Cond" pitchFamily="34" charset="0"/>
              </a:rPr>
              <a:t>Cogeneration feasibility study</a:t>
            </a:r>
          </a:p>
          <a:p>
            <a:pPr eaLnBrk="1" hangingPunct="1"/>
            <a:r>
              <a:rPr lang="en-US" sz="2400" dirty="0" smtClean="0">
                <a:solidFill>
                  <a:schemeClr val="tx1">
                    <a:lumMod val="65000"/>
                    <a:lumOff val="35000"/>
                  </a:schemeClr>
                </a:solidFill>
                <a:latin typeface="Myriad Pro Cond" pitchFamily="34" charset="0"/>
              </a:rPr>
              <a:t>Acoustics assessment</a:t>
            </a:r>
          </a:p>
          <a:p>
            <a:pPr eaLnBrk="1" hangingPunct="1"/>
            <a:r>
              <a:rPr lang="en-US" sz="2400" dirty="0" smtClean="0">
                <a:solidFill>
                  <a:schemeClr val="bg1"/>
                </a:solidFill>
                <a:latin typeface="Myriad Pro Cond" pitchFamily="34" charset="0"/>
              </a:rPr>
              <a:t>Social concepts</a:t>
            </a:r>
          </a:p>
        </p:txBody>
      </p:sp>
      <p:grpSp>
        <p:nvGrpSpPr>
          <p:cNvPr id="80" name="Group 79"/>
          <p:cNvGrpSpPr/>
          <p:nvPr/>
        </p:nvGrpSpPr>
        <p:grpSpPr>
          <a:xfrm>
            <a:off x="1981200" y="304800"/>
            <a:ext cx="6248400" cy="5738647"/>
            <a:chOff x="1981200" y="304800"/>
            <a:chExt cx="6248400" cy="5738647"/>
          </a:xfrm>
        </p:grpSpPr>
        <p:cxnSp>
          <p:nvCxnSpPr>
            <p:cNvPr id="81" name="Straight Connector 80"/>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4"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5" name="Straight Connector 84"/>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7"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8" name="Straight Connector 87"/>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9"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9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1" name="Straight Connector 9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3"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4" name="Straight Connector 93"/>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5"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96"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97" name="Straight Connector 96"/>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8"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9"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
        <p:nvSpPr>
          <p:cNvPr id="24" name="TextBox 5"/>
          <p:cNvSpPr txBox="1"/>
          <p:nvPr/>
        </p:nvSpPr>
        <p:spPr>
          <a:xfrm>
            <a:off x="9867900" y="3145824"/>
            <a:ext cx="7772399" cy="461665"/>
          </a:xfrm>
          <a:prstGeom prst="rect">
            <a:avLst/>
          </a:prstGeom>
          <a:noFill/>
        </p:spPr>
        <p:txBody>
          <a:bodyPr wrap="square">
            <a:spAutoFit/>
          </a:bodyPr>
          <a:lstStyle/>
          <a:p>
            <a:pPr algn="ctr" fontAlgn="auto">
              <a:spcBef>
                <a:spcPts val="0"/>
              </a:spcBef>
              <a:spcAft>
                <a:spcPts val="0"/>
              </a:spcAft>
              <a:defRPr/>
            </a:pPr>
            <a:r>
              <a:rPr lang="en-US" sz="2400" dirty="0" smtClean="0">
                <a:solidFill>
                  <a:schemeClr val="bg1"/>
                </a:solidFill>
                <a:latin typeface="Myriad Pro Cond" pitchFamily="34" charset="0"/>
              </a:rPr>
              <a:t>Design Scope</a:t>
            </a:r>
            <a:endParaRPr lang="en-US" sz="2400" dirty="0">
              <a:solidFill>
                <a:schemeClr val="bg1"/>
              </a:solidFill>
              <a:latin typeface="Myriad Pro Cond" pitchFamily="34" charset="0"/>
            </a:endParaRPr>
          </a:p>
        </p:txBody>
      </p:sp>
    </p:spTree>
    <p:extLst>
      <p:ext uri="{BB962C8B-B14F-4D97-AF65-F5344CB8AC3E}">
        <p14:creationId xmlns:p14="http://schemas.microsoft.com/office/powerpoint/2010/main" val="3132401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p:cNvSpPr txBox="1"/>
          <p:nvPr/>
        </p:nvSpPr>
        <p:spPr>
          <a:xfrm>
            <a:off x="12573000" y="300037"/>
            <a:ext cx="2362200" cy="461963"/>
          </a:xfrm>
          <a:prstGeom prst="rect">
            <a:avLst/>
          </a:prstGeom>
          <a:noFill/>
        </p:spPr>
        <p:txBody>
          <a:bodyPr>
            <a:spAutoFit/>
          </a:bodyPr>
          <a:lstStyle/>
          <a:p>
            <a:pPr algn="ctr" fontAlgn="auto">
              <a:spcBef>
                <a:spcPts val="0"/>
              </a:spcBef>
              <a:spcAft>
                <a:spcPts val="0"/>
              </a:spcAft>
              <a:defRPr/>
            </a:pPr>
            <a:r>
              <a:rPr lang="en-US" sz="2400" dirty="0" smtClean="0">
                <a:solidFill>
                  <a:schemeClr val="bg1">
                    <a:lumMod val="65000"/>
                  </a:schemeClr>
                </a:solidFill>
                <a:latin typeface="Myriad Pro Cond" pitchFamily="34" charset="0"/>
                <a:cs typeface="+mn-cs"/>
              </a:rPr>
              <a:t>Appendix</a:t>
            </a:r>
            <a:endParaRPr lang="en-US" sz="2400" dirty="0">
              <a:solidFill>
                <a:schemeClr val="bg1">
                  <a:lumMod val="65000"/>
                </a:schemeClr>
              </a:solidFill>
              <a:latin typeface="Myriad Pro Cond" pitchFamily="34" charset="0"/>
              <a:cs typeface="+mn-cs"/>
            </a:endParaRPr>
          </a:p>
        </p:txBody>
      </p:sp>
      <p:grpSp>
        <p:nvGrpSpPr>
          <p:cNvPr id="40" name="Group 39"/>
          <p:cNvGrpSpPr/>
          <p:nvPr/>
        </p:nvGrpSpPr>
        <p:grpSpPr>
          <a:xfrm>
            <a:off x="1981200" y="304800"/>
            <a:ext cx="6248400" cy="5867400"/>
            <a:chOff x="1981200" y="304800"/>
            <a:chExt cx="6248400" cy="5867400"/>
          </a:xfrm>
        </p:grpSpPr>
        <p:cxnSp>
          <p:nvCxnSpPr>
            <p:cNvPr id="41" name="Straight Connector 40"/>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5"/>
            <p:cNvSpPr txBox="1">
              <a:spLocks noChangeArrowheads="1"/>
            </p:cNvSpPr>
            <p:nvPr/>
          </p:nvSpPr>
          <p:spPr bwMode="auto">
            <a:xfrm>
              <a:off x="1981200" y="12213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43"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44" name="Straight Connector 43"/>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TextBox 5"/>
            <p:cNvSpPr txBox="1">
              <a:spLocks noChangeArrowheads="1"/>
            </p:cNvSpPr>
            <p:nvPr/>
          </p:nvSpPr>
          <p:spPr bwMode="auto">
            <a:xfrm>
              <a:off x="1981200" y="21357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46"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47" name="Straight Connector 46"/>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5"/>
            <p:cNvSpPr txBox="1">
              <a:spLocks noChangeArrowheads="1"/>
            </p:cNvSpPr>
            <p:nvPr/>
          </p:nvSpPr>
          <p:spPr bwMode="auto">
            <a:xfrm>
              <a:off x="1981200" y="30738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51" name="Straight Connector 5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53"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54" name="Straight Connector 53"/>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56"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79" name="Straight Connector 7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6</a:t>
              </a:r>
            </a:p>
          </p:txBody>
        </p:sp>
        <p:sp>
          <p:nvSpPr>
            <p:cNvPr id="8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2452" y="1254252"/>
            <a:ext cx="8007096" cy="434949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77185491"/>
              </p:ext>
            </p:extLst>
          </p:nvPr>
        </p:nvGraphicFramePr>
        <p:xfrm>
          <a:off x="19634200" y="887476"/>
          <a:ext cx="3759200" cy="963930"/>
        </p:xfrm>
        <a:graphic>
          <a:graphicData uri="http://schemas.openxmlformats.org/drawingml/2006/table">
            <a:tbl>
              <a:tblPr firstRow="1" firstCol="1" bandRow="1">
                <a:tableStyleId>{5C22544A-7EE6-4342-B048-85BDC9FD1C3A}</a:tableStyleId>
              </a:tblPr>
              <a:tblGrid>
                <a:gridCol w="1155700"/>
                <a:gridCol w="2603500"/>
              </a:tblGrid>
              <a:tr h="180975">
                <a:tc>
                  <a:txBody>
                    <a:bodyPr/>
                    <a:lstStyle/>
                    <a:p>
                      <a:pPr>
                        <a:lnSpc>
                          <a:spcPct val="115000"/>
                        </a:lnSpc>
                        <a:spcAft>
                          <a:spcPts val="0"/>
                        </a:spcAft>
                      </a:pPr>
                      <a:r>
                        <a:rPr lang="en-US" sz="1100" dirty="0">
                          <a:effectLst/>
                        </a:rPr>
                        <a:t> Space Type</a:t>
                      </a:r>
                      <a:endParaRPr lang="en-US" sz="1100" dirty="0">
                        <a:effectLst/>
                        <a:latin typeface="Calibri"/>
                      </a:endParaRPr>
                    </a:p>
                  </a:txBody>
                  <a:tcPr marL="68580" marR="68580" marT="0" marB="0"/>
                </a:tc>
                <a:tc>
                  <a:txBody>
                    <a:bodyPr/>
                    <a:lstStyle/>
                    <a:p>
                      <a:pPr algn="ctr">
                        <a:lnSpc>
                          <a:spcPct val="115000"/>
                        </a:lnSpc>
                        <a:spcAft>
                          <a:spcPts val="0"/>
                        </a:spcAft>
                      </a:pPr>
                      <a:r>
                        <a:rPr lang="en-US" sz="1100">
                          <a:effectLst/>
                        </a:rPr>
                        <a:t>E</a:t>
                      </a:r>
                      <a:r>
                        <a:rPr lang="en-US" sz="1100" baseline="-25000">
                          <a:effectLst/>
                        </a:rPr>
                        <a:t>v</a:t>
                      </a:r>
                      <a:endParaRPr lang="en-US" sz="1100">
                        <a:effectLst/>
                        <a:latin typeface="Calibri"/>
                      </a:endParaRPr>
                    </a:p>
                  </a:txBody>
                  <a:tcPr marL="68580" marR="68580" marT="0" marB="0"/>
                </a:tc>
              </a:tr>
              <a:tr h="485775">
                <a:tc>
                  <a:txBody>
                    <a:bodyPr/>
                    <a:lstStyle/>
                    <a:p>
                      <a:pPr>
                        <a:lnSpc>
                          <a:spcPct val="115000"/>
                        </a:lnSpc>
                        <a:spcAft>
                          <a:spcPts val="0"/>
                        </a:spcAft>
                      </a:pPr>
                      <a:r>
                        <a:rPr lang="en-US" sz="1100">
                          <a:effectLst/>
                        </a:rPr>
                        <a:t>Building Façade </a:t>
                      </a:r>
                      <a:endParaRPr lang="en-US" sz="1100">
                        <a:effectLst/>
                        <a:latin typeface="Calibri"/>
                      </a:endParaRPr>
                    </a:p>
                  </a:txBody>
                  <a:tcPr marL="68580" marR="68580" marT="0" marB="0"/>
                </a:tc>
                <a:tc>
                  <a:txBody>
                    <a:bodyPr/>
                    <a:lstStyle/>
                    <a:p>
                      <a:pPr>
                        <a:lnSpc>
                          <a:spcPct val="115000"/>
                        </a:lnSpc>
                        <a:spcAft>
                          <a:spcPts val="0"/>
                        </a:spcAft>
                      </a:pPr>
                      <a:r>
                        <a:rPr lang="en-US" sz="1100" dirty="0">
                          <a:effectLst/>
                        </a:rPr>
                        <a:t>Lighter-toned façade materials (Reflectance ≥0.5), 200 lux ; Darker-toned façade materials (Reflectance &lt;0.5), 400 lux</a:t>
                      </a:r>
                      <a:endParaRPr lang="en-US" sz="1100" dirty="0">
                        <a:effectLst/>
                        <a:latin typeface="Calibri"/>
                      </a:endParaRPr>
                    </a:p>
                  </a:txBody>
                  <a:tcPr marL="68580" marR="68580" marT="0" marB="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305554845"/>
              </p:ext>
            </p:extLst>
          </p:nvPr>
        </p:nvGraphicFramePr>
        <p:xfrm>
          <a:off x="19659600" y="2057400"/>
          <a:ext cx="4948555" cy="1542288"/>
        </p:xfrm>
        <a:graphic>
          <a:graphicData uri="http://schemas.openxmlformats.org/drawingml/2006/table">
            <a:tbl>
              <a:tblPr firstRow="1" firstCol="1" bandRow="1">
                <a:tableStyleId>{5C22544A-7EE6-4342-B048-85BDC9FD1C3A}</a:tableStyleId>
              </a:tblPr>
              <a:tblGrid>
                <a:gridCol w="1124585"/>
                <a:gridCol w="2787015"/>
                <a:gridCol w="1036955"/>
              </a:tblGrid>
              <a:tr h="139700">
                <a:tc>
                  <a:txBody>
                    <a:bodyPr/>
                    <a:lstStyle/>
                    <a:p>
                      <a:pPr>
                        <a:lnSpc>
                          <a:spcPct val="115000"/>
                        </a:lnSpc>
                        <a:spcAft>
                          <a:spcPts val="0"/>
                        </a:spcAft>
                      </a:pPr>
                      <a:r>
                        <a:rPr lang="en-US" sz="1100">
                          <a:effectLst/>
                        </a:rPr>
                        <a:t>Space Type</a:t>
                      </a:r>
                      <a:endParaRPr lang="en-US" sz="1100">
                        <a:effectLst/>
                        <a:latin typeface="Calibri"/>
                      </a:endParaRPr>
                    </a:p>
                  </a:txBody>
                  <a:tcPr marL="68580" marR="68580" marT="0" marB="0"/>
                </a:tc>
                <a:tc>
                  <a:txBody>
                    <a:bodyPr/>
                    <a:lstStyle/>
                    <a:p>
                      <a:pPr>
                        <a:lnSpc>
                          <a:spcPct val="115000"/>
                        </a:lnSpc>
                        <a:spcAft>
                          <a:spcPts val="0"/>
                        </a:spcAft>
                      </a:pPr>
                      <a:r>
                        <a:rPr lang="en-US" sz="1100">
                          <a:effectLst/>
                        </a:rPr>
                        <a:t>Power Density (W/sqf)</a:t>
                      </a:r>
                      <a:endParaRPr lang="en-US" sz="1100">
                        <a:effectLst/>
                        <a:latin typeface="Calibri"/>
                      </a:endParaRPr>
                    </a:p>
                  </a:txBody>
                  <a:tcPr marL="68580" marR="68580" marT="0" marB="0"/>
                </a:tc>
                <a:tc>
                  <a:txBody>
                    <a:bodyPr/>
                    <a:lstStyle/>
                    <a:p>
                      <a:pPr>
                        <a:lnSpc>
                          <a:spcPct val="115000"/>
                        </a:lnSpc>
                        <a:spcAft>
                          <a:spcPts val="0"/>
                        </a:spcAft>
                      </a:pPr>
                      <a:r>
                        <a:rPr lang="en-US" sz="1100">
                          <a:effectLst/>
                        </a:rPr>
                        <a:t>Note</a:t>
                      </a:r>
                      <a:endParaRPr lang="en-US" sz="1100">
                        <a:effectLst/>
                        <a:latin typeface="Calibri"/>
                      </a:endParaRPr>
                    </a:p>
                  </a:txBody>
                  <a:tcPr marL="68580" marR="68580" marT="0" marB="0"/>
                </a:tc>
              </a:tr>
              <a:tr h="440055">
                <a:tc>
                  <a:txBody>
                    <a:bodyPr/>
                    <a:lstStyle/>
                    <a:p>
                      <a:pPr>
                        <a:lnSpc>
                          <a:spcPct val="115000"/>
                        </a:lnSpc>
                        <a:spcAft>
                          <a:spcPts val="0"/>
                        </a:spcAft>
                      </a:pPr>
                      <a:r>
                        <a:rPr lang="en-US" sz="1100">
                          <a:effectLst/>
                        </a:rPr>
                        <a:t>Building Façade</a:t>
                      </a:r>
                      <a:endParaRPr lang="en-US" sz="1100">
                        <a:effectLst/>
                        <a:latin typeface="Calibri"/>
                      </a:endParaRPr>
                    </a:p>
                  </a:txBody>
                  <a:tcPr marL="68580" marR="68580" marT="0" marB="0"/>
                </a:tc>
                <a:tc>
                  <a:txBody>
                    <a:bodyPr/>
                    <a:lstStyle/>
                    <a:p>
                      <a:pPr>
                        <a:lnSpc>
                          <a:spcPct val="115000"/>
                        </a:lnSpc>
                        <a:spcAft>
                          <a:spcPts val="0"/>
                        </a:spcAft>
                      </a:pPr>
                      <a:r>
                        <a:rPr lang="en-US" sz="1100">
                          <a:effectLst/>
                        </a:rPr>
                        <a:t>0.2 W/ft</a:t>
                      </a:r>
                      <a:r>
                        <a:rPr lang="en-US" sz="1100" baseline="30000">
                          <a:effectLst/>
                        </a:rPr>
                        <a:t>2 </a:t>
                      </a:r>
                      <a:r>
                        <a:rPr lang="en-US" sz="1100">
                          <a:effectLst/>
                        </a:rPr>
                        <a:t>for each illuminated wall or surface or 5.0 W/linear foot for each illuminated wall or surface length</a:t>
                      </a:r>
                      <a:endParaRPr lang="en-US" sz="1100">
                        <a:effectLst/>
                        <a:latin typeface="Calibri"/>
                      </a:endParaRPr>
                    </a:p>
                  </a:txBody>
                  <a:tcPr marL="68580" marR="68580" marT="0" marB="0"/>
                </a:tc>
                <a:tc>
                  <a:txBody>
                    <a:bodyPr/>
                    <a:lstStyle/>
                    <a:p>
                      <a:pPr>
                        <a:lnSpc>
                          <a:spcPct val="115000"/>
                        </a:lnSpc>
                        <a:spcAft>
                          <a:spcPts val="0"/>
                        </a:spcAft>
                      </a:pPr>
                      <a:r>
                        <a:rPr lang="en-US" sz="1100">
                          <a:effectLst/>
                        </a:rPr>
                        <a:t>Tradable </a:t>
                      </a:r>
                      <a:endParaRPr lang="en-US" sz="1100">
                        <a:effectLst/>
                        <a:latin typeface="Calibri"/>
                      </a:endParaRPr>
                    </a:p>
                  </a:txBody>
                  <a:tcPr marL="68580" marR="68580" marT="0" marB="0"/>
                </a:tc>
              </a:tr>
              <a:tr h="440055">
                <a:tc>
                  <a:txBody>
                    <a:bodyPr/>
                    <a:lstStyle/>
                    <a:p>
                      <a:pPr>
                        <a:lnSpc>
                          <a:spcPct val="115000"/>
                        </a:lnSpc>
                        <a:spcAft>
                          <a:spcPts val="0"/>
                        </a:spcAft>
                      </a:pPr>
                      <a:r>
                        <a:rPr lang="en-US" sz="1100">
                          <a:effectLst/>
                        </a:rPr>
                        <a:t>Building Grounds</a:t>
                      </a:r>
                      <a:endParaRPr lang="en-US" sz="1100">
                        <a:effectLst/>
                        <a:latin typeface="Calibri"/>
                      </a:endParaRPr>
                    </a:p>
                  </a:txBody>
                  <a:tcPr marL="68580" marR="68580" marT="0" marB="0"/>
                </a:tc>
                <a:tc>
                  <a:txBody>
                    <a:bodyPr/>
                    <a:lstStyle/>
                    <a:p>
                      <a:pPr>
                        <a:lnSpc>
                          <a:spcPct val="115000"/>
                        </a:lnSpc>
                        <a:spcAft>
                          <a:spcPts val="0"/>
                        </a:spcAft>
                      </a:pPr>
                      <a:r>
                        <a:rPr lang="en-US" sz="1100">
                          <a:effectLst/>
                        </a:rPr>
                        <a:t>1.0 W/linear foot for walkways less than 10 ft wide. 0.2 W/ft</a:t>
                      </a:r>
                      <a:r>
                        <a:rPr lang="en-US" sz="1100" baseline="30000">
                          <a:effectLst/>
                        </a:rPr>
                        <a:t>2</a:t>
                      </a:r>
                      <a:r>
                        <a:rPr lang="en-US" sz="1100">
                          <a:effectLst/>
                        </a:rPr>
                        <a:t> for walkway 10 ft wide or greater, plaza areas, and special feature areas</a:t>
                      </a:r>
                      <a:endParaRPr lang="en-US" sz="1100">
                        <a:effectLst/>
                        <a:latin typeface="Calibri"/>
                      </a:endParaRPr>
                    </a:p>
                  </a:txBody>
                  <a:tcPr marL="68580" marR="68580" marT="0" marB="0"/>
                </a:tc>
                <a:tc>
                  <a:txBody>
                    <a:bodyPr/>
                    <a:lstStyle/>
                    <a:p>
                      <a:pPr>
                        <a:lnSpc>
                          <a:spcPct val="115000"/>
                        </a:lnSpc>
                        <a:spcAft>
                          <a:spcPts val="0"/>
                        </a:spcAft>
                      </a:pPr>
                      <a:r>
                        <a:rPr lang="en-US" sz="1100">
                          <a:effectLst/>
                        </a:rPr>
                        <a:t>Nontradable</a:t>
                      </a:r>
                      <a:endParaRPr lang="en-US" sz="1100">
                        <a:effectLst/>
                        <a:latin typeface="Calibri"/>
                      </a:endParaRPr>
                    </a:p>
                  </a:txBody>
                  <a:tcPr marL="68580" marR="68580" marT="0" marB="0"/>
                </a:tc>
              </a:tr>
              <a:tr h="161290">
                <a:tc>
                  <a:txBody>
                    <a:bodyPr/>
                    <a:lstStyle/>
                    <a:p>
                      <a:pPr>
                        <a:lnSpc>
                          <a:spcPct val="115000"/>
                        </a:lnSpc>
                        <a:spcAft>
                          <a:spcPts val="0"/>
                        </a:spcAft>
                      </a:pPr>
                      <a:r>
                        <a:rPr lang="en-US" sz="1100">
                          <a:effectLst/>
                        </a:rPr>
                        <a:t>Canopies</a:t>
                      </a:r>
                      <a:endParaRPr lang="en-US" sz="1100">
                        <a:effectLst/>
                        <a:latin typeface="Calibri"/>
                      </a:endParaRPr>
                    </a:p>
                  </a:txBody>
                  <a:tcPr marL="68580" marR="68580" marT="0" marB="0"/>
                </a:tc>
                <a:tc>
                  <a:txBody>
                    <a:bodyPr/>
                    <a:lstStyle/>
                    <a:p>
                      <a:pPr>
                        <a:lnSpc>
                          <a:spcPct val="115000"/>
                        </a:lnSpc>
                        <a:spcAft>
                          <a:spcPts val="0"/>
                        </a:spcAft>
                      </a:pPr>
                      <a:r>
                        <a:rPr lang="en-US" sz="1100">
                          <a:effectLst/>
                        </a:rPr>
                        <a:t>1.25 W/ft</a:t>
                      </a:r>
                      <a:r>
                        <a:rPr lang="en-US" sz="1100" baseline="30000">
                          <a:effectLst/>
                        </a:rPr>
                        <a:t>2</a:t>
                      </a:r>
                      <a:endParaRPr lang="en-US" sz="1100">
                        <a:effectLst/>
                        <a:latin typeface="Calibri"/>
                      </a:endParaRPr>
                    </a:p>
                  </a:txBody>
                  <a:tcPr marL="68580" marR="68580" marT="0" marB="0"/>
                </a:tc>
                <a:tc>
                  <a:txBody>
                    <a:bodyPr/>
                    <a:lstStyle/>
                    <a:p>
                      <a:pPr>
                        <a:lnSpc>
                          <a:spcPct val="115000"/>
                        </a:lnSpc>
                        <a:spcAft>
                          <a:spcPts val="0"/>
                        </a:spcAft>
                      </a:pPr>
                      <a:r>
                        <a:rPr lang="en-US" sz="1100" dirty="0">
                          <a:effectLst/>
                        </a:rPr>
                        <a:t>Tradable </a:t>
                      </a:r>
                      <a:endParaRPr lang="en-US" sz="1100" dirty="0">
                        <a:effectLst/>
                        <a:latin typeface="Calibri"/>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59095175"/>
              </p:ext>
            </p:extLst>
          </p:nvPr>
        </p:nvGraphicFramePr>
        <p:xfrm>
          <a:off x="19659600" y="3733800"/>
          <a:ext cx="4867275" cy="2313432"/>
        </p:xfrm>
        <a:graphic>
          <a:graphicData uri="http://schemas.openxmlformats.org/drawingml/2006/table">
            <a:tbl>
              <a:tblPr firstRow="1" firstCol="1" bandRow="1">
                <a:tableStyleId>{5C22544A-7EE6-4342-B048-85BDC9FD1C3A}</a:tableStyleId>
              </a:tblPr>
              <a:tblGrid>
                <a:gridCol w="1836420"/>
                <a:gridCol w="1004570"/>
                <a:gridCol w="1283335"/>
                <a:gridCol w="742950"/>
              </a:tblGrid>
              <a:tr h="180975">
                <a:tc>
                  <a:txBody>
                    <a:bodyPr/>
                    <a:lstStyle/>
                    <a:p>
                      <a:pPr algn="ctr">
                        <a:lnSpc>
                          <a:spcPct val="115000"/>
                        </a:lnSpc>
                        <a:spcAft>
                          <a:spcPts val="0"/>
                        </a:spcAft>
                      </a:pPr>
                      <a:r>
                        <a:rPr lang="en-US" sz="1100">
                          <a:effectLst/>
                        </a:rPr>
                        <a:t> </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 </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 </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 </a:t>
                      </a:r>
                      <a:endParaRPr lang="en-US" sz="1100">
                        <a:effectLst/>
                        <a:latin typeface="Calibri"/>
                      </a:endParaRPr>
                    </a:p>
                  </a:txBody>
                  <a:tcPr marL="68580" marR="68580" marT="0" marB="0"/>
                </a:tc>
              </a:tr>
              <a:tr h="180975">
                <a:tc>
                  <a:txBody>
                    <a:bodyPr/>
                    <a:lstStyle/>
                    <a:p>
                      <a:pPr algn="ctr">
                        <a:lnSpc>
                          <a:spcPct val="115000"/>
                        </a:lnSpc>
                        <a:spcAft>
                          <a:spcPts val="0"/>
                        </a:spcAft>
                      </a:pPr>
                      <a:r>
                        <a:rPr lang="en-US" sz="1100">
                          <a:effectLst/>
                        </a:rPr>
                        <a:t>Space Type</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E</a:t>
                      </a:r>
                      <a:r>
                        <a:rPr lang="en-US" sz="1100" baseline="-25000">
                          <a:effectLst/>
                        </a:rPr>
                        <a:t>h</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E</a:t>
                      </a:r>
                      <a:r>
                        <a:rPr lang="en-US" sz="1100" baseline="-25000">
                          <a:effectLst/>
                        </a:rPr>
                        <a:t>v</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Avg:Min</a:t>
                      </a:r>
                      <a:endParaRPr lang="en-US" sz="1100">
                        <a:effectLst/>
                        <a:latin typeface="Calibri"/>
                      </a:endParaRPr>
                    </a:p>
                  </a:txBody>
                  <a:tcPr marL="68580" marR="68580" marT="0" marB="0"/>
                </a:tc>
              </a:tr>
              <a:tr h="323850">
                <a:tc>
                  <a:txBody>
                    <a:bodyPr/>
                    <a:lstStyle/>
                    <a:p>
                      <a:pPr>
                        <a:lnSpc>
                          <a:spcPct val="115000"/>
                        </a:lnSpc>
                        <a:spcAft>
                          <a:spcPts val="0"/>
                        </a:spcAft>
                      </a:pPr>
                      <a:r>
                        <a:rPr lang="en-US" sz="1100">
                          <a:effectLst/>
                        </a:rPr>
                        <a:t>Audience Seating - During production</a:t>
                      </a:r>
                      <a:endParaRPr lang="en-US" sz="1100">
                        <a:effectLst/>
                        <a:latin typeface="Calibri"/>
                      </a:endParaRPr>
                    </a:p>
                  </a:txBody>
                  <a:tcPr marL="68580" marR="68580" marT="0" marB="0"/>
                </a:tc>
                <a:tc>
                  <a:txBody>
                    <a:bodyPr/>
                    <a:lstStyle/>
                    <a:p>
                      <a:pPr>
                        <a:lnSpc>
                          <a:spcPct val="115000"/>
                        </a:lnSpc>
                        <a:spcAft>
                          <a:spcPts val="0"/>
                        </a:spcAft>
                      </a:pPr>
                      <a:r>
                        <a:rPr lang="en-US" sz="1100">
                          <a:effectLst/>
                        </a:rPr>
                        <a:t>2 lux @ floor</a:t>
                      </a:r>
                      <a:endParaRPr lang="en-US" sz="1100">
                        <a:effectLst/>
                        <a:latin typeface="Calibri"/>
                      </a:endParaRPr>
                    </a:p>
                  </a:txBody>
                  <a:tcPr marL="68580" marR="68580" marT="0" marB="0"/>
                </a:tc>
                <a:tc>
                  <a:txBody>
                    <a:bodyPr/>
                    <a:lstStyle/>
                    <a:p>
                      <a:pPr>
                        <a:lnSpc>
                          <a:spcPct val="115000"/>
                        </a:lnSpc>
                        <a:spcAft>
                          <a:spcPts val="0"/>
                        </a:spcAft>
                      </a:pPr>
                      <a:r>
                        <a:rPr lang="en-US" sz="1100">
                          <a:effectLst/>
                        </a:rPr>
                        <a:t>1 lux @ 5ft AFF</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2 : 1</a:t>
                      </a:r>
                      <a:endParaRPr lang="en-US" sz="1100">
                        <a:effectLst/>
                        <a:latin typeface="Calibri"/>
                      </a:endParaRPr>
                    </a:p>
                  </a:txBody>
                  <a:tcPr marL="68580" marR="68580" marT="0" marB="0"/>
                </a:tc>
              </a:tr>
              <a:tr h="485775">
                <a:tc>
                  <a:txBody>
                    <a:bodyPr/>
                    <a:lstStyle/>
                    <a:p>
                      <a:pPr>
                        <a:lnSpc>
                          <a:spcPct val="115000"/>
                        </a:lnSpc>
                        <a:spcAft>
                          <a:spcPts val="0"/>
                        </a:spcAft>
                      </a:pPr>
                      <a:r>
                        <a:rPr lang="en-US" sz="1100">
                          <a:effectLst/>
                        </a:rPr>
                        <a:t>Audience Seating - pre/post production and during intermissions</a:t>
                      </a:r>
                      <a:endParaRPr lang="en-US" sz="1100">
                        <a:effectLst/>
                        <a:latin typeface="Calibri"/>
                      </a:endParaRPr>
                    </a:p>
                  </a:txBody>
                  <a:tcPr marL="68580" marR="68580" marT="0" marB="0"/>
                </a:tc>
                <a:tc>
                  <a:txBody>
                    <a:bodyPr/>
                    <a:lstStyle/>
                    <a:p>
                      <a:pPr>
                        <a:lnSpc>
                          <a:spcPct val="115000"/>
                        </a:lnSpc>
                        <a:spcAft>
                          <a:spcPts val="0"/>
                        </a:spcAft>
                      </a:pPr>
                      <a:r>
                        <a:rPr lang="en-US" sz="1100">
                          <a:effectLst/>
                        </a:rPr>
                        <a:t>100 lux @ floor</a:t>
                      </a:r>
                      <a:endParaRPr lang="en-US" sz="1100">
                        <a:effectLst/>
                        <a:latin typeface="Calibri"/>
                      </a:endParaRPr>
                    </a:p>
                  </a:txBody>
                  <a:tcPr marL="68580" marR="68580" marT="0" marB="0"/>
                </a:tc>
                <a:tc>
                  <a:txBody>
                    <a:bodyPr/>
                    <a:lstStyle/>
                    <a:p>
                      <a:pPr>
                        <a:lnSpc>
                          <a:spcPct val="115000"/>
                        </a:lnSpc>
                        <a:spcAft>
                          <a:spcPts val="0"/>
                        </a:spcAft>
                      </a:pPr>
                      <a:r>
                        <a:rPr lang="en-US" sz="1100">
                          <a:effectLst/>
                        </a:rPr>
                        <a:t>30 lux @ 5ft AFF</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2 : 1</a:t>
                      </a:r>
                      <a:endParaRPr lang="en-US" sz="1100">
                        <a:effectLst/>
                        <a:latin typeface="Calibri"/>
                      </a:endParaRPr>
                    </a:p>
                  </a:txBody>
                  <a:tcPr marL="68580" marR="68580" marT="0" marB="0"/>
                </a:tc>
              </a:tr>
              <a:tr h="161925">
                <a:tc>
                  <a:txBody>
                    <a:bodyPr/>
                    <a:lstStyle/>
                    <a:p>
                      <a:pPr>
                        <a:lnSpc>
                          <a:spcPct val="115000"/>
                        </a:lnSpc>
                        <a:spcAft>
                          <a:spcPts val="0"/>
                        </a:spcAft>
                      </a:pPr>
                      <a:r>
                        <a:rPr lang="en-US" sz="1100">
                          <a:effectLst/>
                        </a:rPr>
                        <a:t>Circulation - During production</a:t>
                      </a:r>
                      <a:endParaRPr lang="en-US" sz="1100">
                        <a:effectLst/>
                        <a:latin typeface="Calibri"/>
                      </a:endParaRPr>
                    </a:p>
                  </a:txBody>
                  <a:tcPr marL="68580" marR="68580" marT="0" marB="0"/>
                </a:tc>
                <a:tc>
                  <a:txBody>
                    <a:bodyPr/>
                    <a:lstStyle/>
                    <a:p>
                      <a:pPr>
                        <a:lnSpc>
                          <a:spcPct val="115000"/>
                        </a:lnSpc>
                        <a:spcAft>
                          <a:spcPts val="0"/>
                        </a:spcAft>
                      </a:pPr>
                      <a:r>
                        <a:rPr lang="en-US" sz="1100">
                          <a:effectLst/>
                        </a:rPr>
                        <a:t>2 lux @ floor</a:t>
                      </a:r>
                      <a:endParaRPr lang="en-US" sz="1100">
                        <a:effectLst/>
                        <a:latin typeface="Calibri"/>
                      </a:endParaRPr>
                    </a:p>
                  </a:txBody>
                  <a:tcPr marL="68580" marR="68580" marT="0" marB="0"/>
                </a:tc>
                <a:tc>
                  <a:txBody>
                    <a:bodyPr/>
                    <a:lstStyle/>
                    <a:p>
                      <a:pPr>
                        <a:lnSpc>
                          <a:spcPct val="115000"/>
                        </a:lnSpc>
                        <a:spcAft>
                          <a:spcPts val="0"/>
                        </a:spcAft>
                      </a:pPr>
                      <a:r>
                        <a:rPr lang="en-US" sz="1100">
                          <a:effectLst/>
                        </a:rPr>
                        <a:t>4 lux @ 5ft AFF</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5 : 1</a:t>
                      </a:r>
                      <a:endParaRPr lang="en-US" sz="1100">
                        <a:effectLst/>
                        <a:latin typeface="Calibri"/>
                      </a:endParaRPr>
                    </a:p>
                  </a:txBody>
                  <a:tcPr marL="68580" marR="68580" marT="0" marB="0"/>
                </a:tc>
              </a:tr>
              <a:tr h="323850">
                <a:tc>
                  <a:txBody>
                    <a:bodyPr/>
                    <a:lstStyle/>
                    <a:p>
                      <a:pPr>
                        <a:lnSpc>
                          <a:spcPct val="115000"/>
                        </a:lnSpc>
                        <a:spcAft>
                          <a:spcPts val="0"/>
                        </a:spcAft>
                      </a:pPr>
                      <a:r>
                        <a:rPr lang="en-US" sz="1100">
                          <a:effectLst/>
                        </a:rPr>
                        <a:t>Circulation -  pre/post production and during intermissions</a:t>
                      </a:r>
                      <a:endParaRPr lang="en-US" sz="1100">
                        <a:effectLst/>
                        <a:latin typeface="Calibri"/>
                      </a:endParaRPr>
                    </a:p>
                  </a:txBody>
                  <a:tcPr marL="68580" marR="68580" marT="0" marB="0"/>
                </a:tc>
                <a:tc>
                  <a:txBody>
                    <a:bodyPr/>
                    <a:lstStyle/>
                    <a:p>
                      <a:pPr>
                        <a:lnSpc>
                          <a:spcPct val="115000"/>
                        </a:lnSpc>
                        <a:spcAft>
                          <a:spcPts val="0"/>
                        </a:spcAft>
                      </a:pPr>
                      <a:r>
                        <a:rPr lang="en-US" sz="1100">
                          <a:effectLst/>
                        </a:rPr>
                        <a:t>100 lux @ floor</a:t>
                      </a:r>
                      <a:endParaRPr lang="en-US" sz="1100">
                        <a:effectLst/>
                        <a:latin typeface="Calibri"/>
                      </a:endParaRPr>
                    </a:p>
                  </a:txBody>
                  <a:tcPr marL="68580" marR="68580" marT="0" marB="0"/>
                </a:tc>
                <a:tc>
                  <a:txBody>
                    <a:bodyPr/>
                    <a:lstStyle/>
                    <a:p>
                      <a:pPr>
                        <a:lnSpc>
                          <a:spcPct val="115000"/>
                        </a:lnSpc>
                        <a:spcAft>
                          <a:spcPts val="0"/>
                        </a:spcAft>
                      </a:pPr>
                      <a:r>
                        <a:rPr lang="en-US" sz="1100">
                          <a:effectLst/>
                        </a:rPr>
                        <a:t>30 lux @ 5ft AFF</a:t>
                      </a:r>
                      <a:endParaRPr lang="en-US" sz="1100">
                        <a:effectLst/>
                        <a:latin typeface="Calibri"/>
                      </a:endParaRPr>
                    </a:p>
                  </a:txBody>
                  <a:tcPr marL="68580" marR="68580" marT="0" marB="0"/>
                </a:tc>
                <a:tc>
                  <a:txBody>
                    <a:bodyPr/>
                    <a:lstStyle/>
                    <a:p>
                      <a:pPr algn="ctr">
                        <a:lnSpc>
                          <a:spcPct val="115000"/>
                        </a:lnSpc>
                        <a:spcAft>
                          <a:spcPts val="0"/>
                        </a:spcAft>
                      </a:pPr>
                      <a:r>
                        <a:rPr lang="en-US" sz="1100" dirty="0">
                          <a:effectLst/>
                        </a:rPr>
                        <a:t>2 : 1</a:t>
                      </a:r>
                      <a:endParaRPr lang="en-US" sz="1100" dirty="0">
                        <a:effectLst/>
                        <a:latin typeface="Calibri"/>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62017721"/>
              </p:ext>
            </p:extLst>
          </p:nvPr>
        </p:nvGraphicFramePr>
        <p:xfrm>
          <a:off x="19659600" y="6175248"/>
          <a:ext cx="4159885" cy="578358"/>
        </p:xfrm>
        <a:graphic>
          <a:graphicData uri="http://schemas.openxmlformats.org/drawingml/2006/table">
            <a:tbl>
              <a:tblPr firstRow="1" firstCol="1" bandRow="1">
                <a:tableStyleId>{5C22544A-7EE6-4342-B048-85BDC9FD1C3A}</a:tableStyleId>
              </a:tblPr>
              <a:tblGrid>
                <a:gridCol w="2461895"/>
                <a:gridCol w="1697990"/>
              </a:tblGrid>
              <a:tr h="90170">
                <a:tc>
                  <a:txBody>
                    <a:bodyPr/>
                    <a:lstStyle/>
                    <a:p>
                      <a:pPr>
                        <a:lnSpc>
                          <a:spcPct val="115000"/>
                        </a:lnSpc>
                        <a:spcAft>
                          <a:spcPts val="0"/>
                        </a:spcAft>
                      </a:pPr>
                      <a:r>
                        <a:rPr lang="en-US" sz="1100">
                          <a:effectLst/>
                        </a:rPr>
                        <a:t>Space Type</a:t>
                      </a:r>
                      <a:endParaRPr lang="en-US" sz="1100">
                        <a:effectLst/>
                        <a:latin typeface="Calibri"/>
                      </a:endParaRPr>
                    </a:p>
                  </a:txBody>
                  <a:tcPr marL="68580" marR="68580" marT="0" marB="0"/>
                </a:tc>
                <a:tc>
                  <a:txBody>
                    <a:bodyPr/>
                    <a:lstStyle/>
                    <a:p>
                      <a:pPr>
                        <a:lnSpc>
                          <a:spcPct val="115000"/>
                        </a:lnSpc>
                        <a:spcAft>
                          <a:spcPts val="0"/>
                        </a:spcAft>
                      </a:pPr>
                      <a:r>
                        <a:rPr lang="en-US" sz="1100">
                          <a:effectLst/>
                        </a:rPr>
                        <a:t>Power Density (W/sqf)</a:t>
                      </a:r>
                      <a:endParaRPr lang="en-US" sz="1100">
                        <a:effectLst/>
                        <a:latin typeface="Calibri"/>
                      </a:endParaRPr>
                    </a:p>
                  </a:txBody>
                  <a:tcPr marL="68580" marR="68580" marT="0" marB="0"/>
                </a:tc>
              </a:tr>
              <a:tr h="359410">
                <a:tc>
                  <a:txBody>
                    <a:bodyPr/>
                    <a:lstStyle/>
                    <a:p>
                      <a:pPr>
                        <a:lnSpc>
                          <a:spcPct val="115000"/>
                        </a:lnSpc>
                        <a:spcAft>
                          <a:spcPts val="0"/>
                        </a:spcAft>
                      </a:pPr>
                      <a:r>
                        <a:rPr lang="en-US" sz="1100">
                          <a:effectLst/>
                        </a:rPr>
                        <a:t>Audience/Seating Area for Performing Arts Theater</a:t>
                      </a:r>
                      <a:endParaRPr lang="en-US" sz="1100">
                        <a:effectLst/>
                        <a:latin typeface="Calibri"/>
                      </a:endParaRPr>
                    </a:p>
                  </a:txBody>
                  <a:tcPr marL="68580" marR="68580" marT="0" marB="0"/>
                </a:tc>
                <a:tc>
                  <a:txBody>
                    <a:bodyPr/>
                    <a:lstStyle/>
                    <a:p>
                      <a:pPr>
                        <a:lnSpc>
                          <a:spcPct val="115000"/>
                        </a:lnSpc>
                        <a:spcAft>
                          <a:spcPts val="0"/>
                        </a:spcAft>
                      </a:pPr>
                      <a:r>
                        <a:rPr lang="en-US" sz="1100" dirty="0">
                          <a:effectLst/>
                        </a:rPr>
                        <a:t>2.6 W/ft</a:t>
                      </a:r>
                      <a:r>
                        <a:rPr lang="en-US" sz="1100" baseline="30000" dirty="0">
                          <a:effectLst/>
                        </a:rPr>
                        <a:t>2</a:t>
                      </a:r>
                      <a:endParaRPr lang="en-US" sz="1100" dirty="0">
                        <a:effectLst/>
                        <a:latin typeface="Calibri"/>
                      </a:endParaRPr>
                    </a:p>
                  </a:txBody>
                  <a:tcPr marL="68580" marR="68580" marT="0" marB="0"/>
                </a:tc>
              </a:tr>
            </a:tbl>
          </a:graphicData>
        </a:graphic>
      </p:graphicFrame>
    </p:spTree>
    <p:extLst>
      <p:ext uri="{BB962C8B-B14F-4D97-AF65-F5344CB8AC3E}">
        <p14:creationId xmlns:p14="http://schemas.microsoft.com/office/powerpoint/2010/main" val="3976505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p:cNvSpPr txBox="1"/>
          <p:nvPr/>
        </p:nvSpPr>
        <p:spPr>
          <a:xfrm>
            <a:off x="12573000" y="300037"/>
            <a:ext cx="2362200" cy="461963"/>
          </a:xfrm>
          <a:prstGeom prst="rect">
            <a:avLst/>
          </a:prstGeom>
          <a:noFill/>
        </p:spPr>
        <p:txBody>
          <a:bodyPr>
            <a:spAutoFit/>
          </a:bodyPr>
          <a:lstStyle/>
          <a:p>
            <a:pPr algn="ctr" fontAlgn="auto">
              <a:spcBef>
                <a:spcPts val="0"/>
              </a:spcBef>
              <a:spcAft>
                <a:spcPts val="0"/>
              </a:spcAft>
              <a:defRPr/>
            </a:pPr>
            <a:r>
              <a:rPr lang="en-US" sz="2400" dirty="0" smtClean="0">
                <a:solidFill>
                  <a:schemeClr val="bg1">
                    <a:lumMod val="65000"/>
                  </a:schemeClr>
                </a:solidFill>
                <a:latin typeface="Myriad Pro Cond" pitchFamily="34" charset="0"/>
                <a:cs typeface="+mn-cs"/>
              </a:rPr>
              <a:t>Appendix</a:t>
            </a:r>
            <a:endParaRPr lang="en-US" sz="2400" dirty="0">
              <a:solidFill>
                <a:schemeClr val="bg1">
                  <a:lumMod val="65000"/>
                </a:schemeClr>
              </a:solidFill>
              <a:latin typeface="Myriad Pro Cond" pitchFamily="34" charset="0"/>
              <a:cs typeface="+mn-cs"/>
            </a:endParaRPr>
          </a:p>
        </p:txBody>
      </p:sp>
      <p:grpSp>
        <p:nvGrpSpPr>
          <p:cNvPr id="40" name="Group 39"/>
          <p:cNvGrpSpPr/>
          <p:nvPr/>
        </p:nvGrpSpPr>
        <p:grpSpPr>
          <a:xfrm>
            <a:off x="1981200" y="304800"/>
            <a:ext cx="6248400" cy="5867400"/>
            <a:chOff x="1981200" y="304800"/>
            <a:chExt cx="6248400" cy="5867400"/>
          </a:xfrm>
        </p:grpSpPr>
        <p:cxnSp>
          <p:nvCxnSpPr>
            <p:cNvPr id="41" name="Straight Connector 40"/>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5"/>
            <p:cNvSpPr txBox="1">
              <a:spLocks noChangeArrowheads="1"/>
            </p:cNvSpPr>
            <p:nvPr/>
          </p:nvSpPr>
          <p:spPr bwMode="auto">
            <a:xfrm>
              <a:off x="1981200" y="12213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43"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44" name="Straight Connector 43"/>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TextBox 5"/>
            <p:cNvSpPr txBox="1">
              <a:spLocks noChangeArrowheads="1"/>
            </p:cNvSpPr>
            <p:nvPr/>
          </p:nvSpPr>
          <p:spPr bwMode="auto">
            <a:xfrm>
              <a:off x="1981200" y="21357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46"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47" name="Straight Connector 46"/>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5"/>
            <p:cNvSpPr txBox="1">
              <a:spLocks noChangeArrowheads="1"/>
            </p:cNvSpPr>
            <p:nvPr/>
          </p:nvSpPr>
          <p:spPr bwMode="auto">
            <a:xfrm>
              <a:off x="1981200" y="30738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50"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51" name="Straight Connector 50"/>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53"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54" name="Straight Connector 53"/>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
            <p:cNvSpPr txBox="1">
              <a:spLocks noChangeArrowheads="1"/>
            </p:cNvSpPr>
            <p:nvPr/>
          </p:nvSpPr>
          <p:spPr bwMode="auto">
            <a:xfrm>
              <a:off x="1981200" y="4902622"/>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LG</a:t>
              </a:r>
            </a:p>
          </p:txBody>
        </p:sp>
        <p:sp>
          <p:nvSpPr>
            <p:cNvPr id="56"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design concept</a:t>
              </a:r>
            </a:p>
          </p:txBody>
        </p:sp>
        <p:cxnSp>
          <p:nvCxnSpPr>
            <p:cNvPr id="79" name="Straight Connector 78"/>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6</a:t>
              </a:r>
            </a:p>
          </p:txBody>
        </p:sp>
        <p:sp>
          <p:nvSpPr>
            <p:cNvPr id="81"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graphicFrame>
        <p:nvGraphicFramePr>
          <p:cNvPr id="7" name="Table 6"/>
          <p:cNvGraphicFramePr>
            <a:graphicFrameLocks noGrp="1"/>
          </p:cNvGraphicFramePr>
          <p:nvPr>
            <p:extLst>
              <p:ext uri="{D42A27DB-BD31-4B8C-83A1-F6EECF244321}">
                <p14:modId xmlns:p14="http://schemas.microsoft.com/office/powerpoint/2010/main" val="2690634946"/>
              </p:ext>
            </p:extLst>
          </p:nvPr>
        </p:nvGraphicFramePr>
        <p:xfrm>
          <a:off x="19583400" y="901820"/>
          <a:ext cx="5781675" cy="963930"/>
        </p:xfrm>
        <a:graphic>
          <a:graphicData uri="http://schemas.openxmlformats.org/drawingml/2006/table">
            <a:tbl>
              <a:tblPr firstRow="1" firstCol="1" bandRow="1">
                <a:tableStyleId>{5C22544A-7EE6-4342-B048-85BDC9FD1C3A}</a:tableStyleId>
              </a:tblPr>
              <a:tblGrid>
                <a:gridCol w="1323975"/>
                <a:gridCol w="1657350"/>
                <a:gridCol w="1943100"/>
                <a:gridCol w="857250"/>
              </a:tblGrid>
              <a:tr h="180975">
                <a:tc>
                  <a:txBody>
                    <a:bodyPr/>
                    <a:lstStyle/>
                    <a:p>
                      <a:pPr>
                        <a:lnSpc>
                          <a:spcPct val="115000"/>
                        </a:lnSpc>
                        <a:spcAft>
                          <a:spcPts val="0"/>
                        </a:spcAft>
                      </a:pPr>
                      <a:r>
                        <a:rPr lang="en-US" sz="1100">
                          <a:effectLst/>
                        </a:rPr>
                        <a:t>Space Type</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E</a:t>
                      </a:r>
                      <a:r>
                        <a:rPr lang="en-US" sz="1100" baseline="-25000">
                          <a:effectLst/>
                        </a:rPr>
                        <a:t>h</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E</a:t>
                      </a:r>
                      <a:r>
                        <a:rPr lang="en-US" sz="1100" baseline="-25000">
                          <a:effectLst/>
                        </a:rPr>
                        <a:t>v</a:t>
                      </a:r>
                      <a:endParaRPr lang="en-US" sz="1100">
                        <a:effectLst/>
                        <a:latin typeface="Calibri"/>
                      </a:endParaRPr>
                    </a:p>
                  </a:txBody>
                  <a:tcPr marL="68580" marR="68580" marT="0" marB="0"/>
                </a:tc>
                <a:tc>
                  <a:txBody>
                    <a:bodyPr/>
                    <a:lstStyle/>
                    <a:p>
                      <a:pPr algn="ctr">
                        <a:lnSpc>
                          <a:spcPct val="115000"/>
                        </a:lnSpc>
                        <a:spcAft>
                          <a:spcPts val="0"/>
                        </a:spcAft>
                      </a:pPr>
                      <a:r>
                        <a:rPr lang="en-US" sz="1100">
                          <a:effectLst/>
                        </a:rPr>
                        <a:t>Avg:Min</a:t>
                      </a:r>
                      <a:endParaRPr lang="en-US" sz="1100">
                        <a:effectLst/>
                        <a:latin typeface="Calibri"/>
                      </a:endParaRPr>
                    </a:p>
                  </a:txBody>
                  <a:tcPr marL="68580" marR="68580" marT="0" marB="0"/>
                </a:tc>
              </a:tr>
              <a:tr h="161925">
                <a:tc>
                  <a:txBody>
                    <a:bodyPr/>
                    <a:lstStyle/>
                    <a:p>
                      <a:pPr>
                        <a:lnSpc>
                          <a:spcPct val="115000"/>
                        </a:lnSpc>
                        <a:spcAft>
                          <a:spcPts val="0"/>
                        </a:spcAft>
                      </a:pPr>
                      <a:r>
                        <a:rPr lang="en-US" sz="1100">
                          <a:effectLst/>
                        </a:rPr>
                        <a:t>Object with low sensitivity to light</a:t>
                      </a:r>
                      <a:endParaRPr lang="en-US" sz="1100">
                        <a:effectLst/>
                        <a:latin typeface="Calibri"/>
                      </a:endParaRPr>
                    </a:p>
                  </a:txBody>
                  <a:tcPr marL="68580" marR="68580" marT="0" marB="0" anchor="b"/>
                </a:tc>
                <a:tc>
                  <a:txBody>
                    <a:bodyPr/>
                    <a:lstStyle/>
                    <a:p>
                      <a:pPr>
                        <a:lnSpc>
                          <a:spcPct val="115000"/>
                        </a:lnSpc>
                        <a:spcAft>
                          <a:spcPts val="0"/>
                        </a:spcAft>
                      </a:pPr>
                      <a:r>
                        <a:rPr lang="en-US" sz="1100">
                          <a:effectLst/>
                        </a:rPr>
                        <a:t>200 lux @ floor</a:t>
                      </a:r>
                      <a:endParaRPr lang="en-US" sz="1100">
                        <a:effectLst/>
                        <a:latin typeface="Calibri"/>
                      </a:endParaRPr>
                    </a:p>
                  </a:txBody>
                  <a:tcPr marL="68580" marR="68580" marT="0" marB="0" anchor="b"/>
                </a:tc>
                <a:tc>
                  <a:txBody>
                    <a:bodyPr/>
                    <a:lstStyle/>
                    <a:p>
                      <a:pPr>
                        <a:lnSpc>
                          <a:spcPct val="115000"/>
                        </a:lnSpc>
                        <a:spcAft>
                          <a:spcPts val="0"/>
                        </a:spcAft>
                      </a:pPr>
                      <a:r>
                        <a:rPr lang="en-US" sz="1100">
                          <a:effectLst/>
                        </a:rPr>
                        <a:t>200lux @ 5ft AFF</a:t>
                      </a:r>
                      <a:endParaRPr lang="en-US" sz="1100">
                        <a:effectLst/>
                        <a:latin typeface="Calibri"/>
                      </a:endParaRPr>
                    </a:p>
                  </a:txBody>
                  <a:tcPr marL="68580" marR="68580" marT="0" marB="0" anchor="b"/>
                </a:tc>
                <a:tc>
                  <a:txBody>
                    <a:bodyPr/>
                    <a:lstStyle/>
                    <a:p>
                      <a:pPr algn="ctr">
                        <a:lnSpc>
                          <a:spcPct val="115000"/>
                        </a:lnSpc>
                        <a:spcAft>
                          <a:spcPts val="0"/>
                        </a:spcAft>
                      </a:pPr>
                      <a:r>
                        <a:rPr lang="en-US" sz="1100">
                          <a:effectLst/>
                        </a:rPr>
                        <a:t>2:1</a:t>
                      </a:r>
                      <a:endParaRPr lang="en-US" sz="1100">
                        <a:effectLst/>
                        <a:latin typeface="Calibri"/>
                      </a:endParaRPr>
                    </a:p>
                  </a:txBody>
                  <a:tcPr marL="68580" marR="68580" marT="0" marB="0" anchor="b"/>
                </a:tc>
              </a:tr>
              <a:tr h="161925">
                <a:tc>
                  <a:txBody>
                    <a:bodyPr/>
                    <a:lstStyle/>
                    <a:p>
                      <a:pPr>
                        <a:lnSpc>
                          <a:spcPct val="115000"/>
                        </a:lnSpc>
                        <a:spcAft>
                          <a:spcPts val="0"/>
                        </a:spcAft>
                      </a:pPr>
                      <a:r>
                        <a:rPr lang="en-US" sz="1100">
                          <a:effectLst/>
                        </a:rPr>
                        <a:t>Circulation/general</a:t>
                      </a:r>
                      <a:endParaRPr lang="en-US" sz="1100">
                        <a:effectLst/>
                        <a:latin typeface="Calibri"/>
                      </a:endParaRPr>
                    </a:p>
                  </a:txBody>
                  <a:tcPr marL="68580" marR="68580" marT="0" marB="0" anchor="b"/>
                </a:tc>
                <a:tc>
                  <a:txBody>
                    <a:bodyPr/>
                    <a:lstStyle/>
                    <a:p>
                      <a:pPr>
                        <a:lnSpc>
                          <a:spcPct val="115000"/>
                        </a:lnSpc>
                        <a:spcAft>
                          <a:spcPts val="0"/>
                        </a:spcAft>
                      </a:pPr>
                      <a:r>
                        <a:rPr lang="en-US" sz="1100">
                          <a:effectLst/>
                        </a:rPr>
                        <a:t>Avg=0.2 times object Eh but with min&gt;10lx</a:t>
                      </a:r>
                      <a:endParaRPr lang="en-US" sz="1100">
                        <a:effectLst/>
                        <a:latin typeface="Calibri"/>
                      </a:endParaRPr>
                    </a:p>
                  </a:txBody>
                  <a:tcPr marL="68580" marR="68580" marT="0" marB="0" anchor="b"/>
                </a:tc>
                <a:tc>
                  <a:txBody>
                    <a:bodyPr/>
                    <a:lstStyle/>
                    <a:p>
                      <a:pPr>
                        <a:lnSpc>
                          <a:spcPct val="115000"/>
                        </a:lnSpc>
                        <a:spcAft>
                          <a:spcPts val="0"/>
                        </a:spcAft>
                      </a:pPr>
                      <a:r>
                        <a:rPr lang="en-US" sz="1100">
                          <a:effectLst/>
                        </a:rPr>
                        <a:t>Avg of 0.2 times object Ev</a:t>
                      </a:r>
                      <a:endParaRPr lang="en-US" sz="1100">
                        <a:effectLst/>
                        <a:latin typeface="Calibri"/>
                      </a:endParaRPr>
                    </a:p>
                  </a:txBody>
                  <a:tcPr marL="68580" marR="68580" marT="0" marB="0" anchor="b"/>
                </a:tc>
                <a:tc>
                  <a:txBody>
                    <a:bodyPr/>
                    <a:lstStyle/>
                    <a:p>
                      <a:pPr algn="ctr">
                        <a:lnSpc>
                          <a:spcPct val="115000"/>
                        </a:lnSpc>
                        <a:spcAft>
                          <a:spcPts val="0"/>
                        </a:spcAft>
                      </a:pPr>
                      <a:r>
                        <a:rPr lang="en-US" sz="1100" dirty="0">
                          <a:effectLst/>
                        </a:rPr>
                        <a:t>4:1</a:t>
                      </a:r>
                      <a:endParaRPr lang="en-US" sz="1100" dirty="0">
                        <a:effectLst/>
                        <a:latin typeface="Calibri"/>
                      </a:endParaRPr>
                    </a:p>
                  </a:txBody>
                  <a:tcPr marL="68580" marR="68580" marT="0"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62094094"/>
              </p:ext>
            </p:extLst>
          </p:nvPr>
        </p:nvGraphicFramePr>
        <p:xfrm>
          <a:off x="19583400" y="2230478"/>
          <a:ext cx="2694940" cy="385572"/>
        </p:xfrm>
        <a:graphic>
          <a:graphicData uri="http://schemas.openxmlformats.org/drawingml/2006/table">
            <a:tbl>
              <a:tblPr firstRow="1" firstCol="1" bandRow="1">
                <a:tableStyleId>{5C22544A-7EE6-4342-B048-85BDC9FD1C3A}</a:tableStyleId>
              </a:tblPr>
              <a:tblGrid>
                <a:gridCol w="1002030"/>
                <a:gridCol w="1692910"/>
              </a:tblGrid>
              <a:tr h="160655">
                <a:tc>
                  <a:txBody>
                    <a:bodyPr/>
                    <a:lstStyle/>
                    <a:p>
                      <a:pPr>
                        <a:lnSpc>
                          <a:spcPct val="115000"/>
                        </a:lnSpc>
                        <a:spcAft>
                          <a:spcPts val="0"/>
                        </a:spcAft>
                      </a:pPr>
                      <a:r>
                        <a:rPr lang="en-US" sz="1100">
                          <a:effectLst/>
                        </a:rPr>
                        <a:t>Space Type</a:t>
                      </a:r>
                      <a:endParaRPr lang="en-US" sz="1100">
                        <a:effectLst/>
                        <a:latin typeface="Calibri"/>
                      </a:endParaRPr>
                    </a:p>
                  </a:txBody>
                  <a:tcPr marL="68580" marR="68580" marT="0" marB="0"/>
                </a:tc>
                <a:tc>
                  <a:txBody>
                    <a:bodyPr/>
                    <a:lstStyle/>
                    <a:p>
                      <a:pPr>
                        <a:lnSpc>
                          <a:spcPct val="115000"/>
                        </a:lnSpc>
                        <a:spcAft>
                          <a:spcPts val="0"/>
                        </a:spcAft>
                      </a:pPr>
                      <a:r>
                        <a:rPr lang="en-US" sz="1100">
                          <a:effectLst/>
                        </a:rPr>
                        <a:t>Power Density (W/sqf)</a:t>
                      </a:r>
                      <a:endParaRPr lang="en-US" sz="1100">
                        <a:effectLst/>
                        <a:latin typeface="Calibri"/>
                      </a:endParaRPr>
                    </a:p>
                  </a:txBody>
                  <a:tcPr marL="68580" marR="68580" marT="0" marB="0"/>
                </a:tc>
              </a:tr>
              <a:tr h="186055">
                <a:tc>
                  <a:txBody>
                    <a:bodyPr/>
                    <a:lstStyle/>
                    <a:p>
                      <a:pPr>
                        <a:lnSpc>
                          <a:spcPct val="115000"/>
                        </a:lnSpc>
                        <a:spcAft>
                          <a:spcPts val="0"/>
                        </a:spcAft>
                      </a:pPr>
                      <a:r>
                        <a:rPr lang="en-US" sz="1100">
                          <a:effectLst/>
                        </a:rPr>
                        <a:t>Gallery</a:t>
                      </a:r>
                      <a:endParaRPr lang="en-US" sz="1100">
                        <a:effectLst/>
                        <a:latin typeface="Calibri"/>
                      </a:endParaRPr>
                    </a:p>
                  </a:txBody>
                  <a:tcPr marL="68580" marR="68580" marT="0" marB="0"/>
                </a:tc>
                <a:tc>
                  <a:txBody>
                    <a:bodyPr/>
                    <a:lstStyle/>
                    <a:p>
                      <a:pPr>
                        <a:lnSpc>
                          <a:spcPct val="115000"/>
                        </a:lnSpc>
                        <a:spcAft>
                          <a:spcPts val="0"/>
                        </a:spcAft>
                      </a:pPr>
                      <a:r>
                        <a:rPr lang="en-US" sz="1100" dirty="0">
                          <a:effectLst/>
                        </a:rPr>
                        <a:t>1.02 W/ft</a:t>
                      </a:r>
                      <a:r>
                        <a:rPr lang="en-US" sz="1100" baseline="30000" dirty="0">
                          <a:effectLst/>
                        </a:rPr>
                        <a:t>2</a:t>
                      </a:r>
                      <a:endParaRPr lang="en-US" sz="1100" dirty="0">
                        <a:effectLst/>
                        <a:latin typeface="Calibri"/>
                      </a:endParaRPr>
                    </a:p>
                  </a:txBody>
                  <a:tcPr marL="68580" marR="68580" marT="0" marB="0"/>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513" y="2044700"/>
            <a:ext cx="8815387"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503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5"/>
          <p:cNvSpPr txBox="1">
            <a:spLocks noChangeArrowheads="1"/>
          </p:cNvSpPr>
          <p:nvPr/>
        </p:nvSpPr>
        <p:spPr bwMode="auto">
          <a:xfrm>
            <a:off x="19686494" y="798513"/>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2400" dirty="0">
                <a:solidFill>
                  <a:srgbClr val="05C0D9"/>
                </a:solidFill>
                <a:latin typeface="Myriad Pro Cond" pitchFamily="34" charset="0"/>
              </a:rPr>
              <a:t>Statistics</a:t>
            </a:r>
          </a:p>
        </p:txBody>
      </p:sp>
      <p:sp>
        <p:nvSpPr>
          <p:cNvPr id="26" name="TextBox 6"/>
          <p:cNvSpPr txBox="1">
            <a:spLocks noChangeArrowheads="1"/>
          </p:cNvSpPr>
          <p:nvPr/>
        </p:nvSpPr>
        <p:spPr bwMode="auto">
          <a:xfrm>
            <a:off x="20391344" y="1296990"/>
            <a:ext cx="16573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2400">
                <a:solidFill>
                  <a:schemeClr val="bg1"/>
                </a:solidFill>
                <a:latin typeface="Myriad Pro Cond" pitchFamily="34" charset="0"/>
              </a:rPr>
              <a:t>Name:</a:t>
            </a:r>
          </a:p>
          <a:p>
            <a:pPr algn="r" eaLnBrk="1" hangingPunct="1"/>
            <a:r>
              <a:rPr lang="en-US" sz="2400">
                <a:solidFill>
                  <a:schemeClr val="bg1"/>
                </a:solidFill>
                <a:latin typeface="Myriad Pro Cond" pitchFamily="34" charset="0"/>
              </a:rPr>
              <a:t>Location:</a:t>
            </a:r>
          </a:p>
          <a:p>
            <a:pPr algn="r" eaLnBrk="1" hangingPunct="1"/>
            <a:r>
              <a:rPr lang="en-US" sz="2400">
                <a:solidFill>
                  <a:schemeClr val="bg1"/>
                </a:solidFill>
                <a:latin typeface="Myriad Pro Cond" pitchFamily="34" charset="0"/>
              </a:rPr>
              <a:t>Size:</a:t>
            </a:r>
          </a:p>
          <a:p>
            <a:pPr algn="r" eaLnBrk="1" hangingPunct="1"/>
            <a:r>
              <a:rPr lang="en-US" sz="2400">
                <a:solidFill>
                  <a:schemeClr val="bg1"/>
                </a:solidFill>
                <a:latin typeface="Myriad Pro Cond" pitchFamily="34" charset="0"/>
              </a:rPr>
              <a:t>Levels:</a:t>
            </a:r>
          </a:p>
          <a:p>
            <a:pPr algn="r" eaLnBrk="1" hangingPunct="1"/>
            <a:endParaRPr lang="en-US" sz="2400">
              <a:solidFill>
                <a:srgbClr val="F2F2F2"/>
              </a:solidFill>
              <a:latin typeface="Myriad Pro Cond" pitchFamily="34" charset="0"/>
            </a:endParaRPr>
          </a:p>
        </p:txBody>
      </p:sp>
      <p:sp>
        <p:nvSpPr>
          <p:cNvPr id="27" name="TextBox 7"/>
          <p:cNvSpPr txBox="1">
            <a:spLocks noChangeArrowheads="1"/>
          </p:cNvSpPr>
          <p:nvPr/>
        </p:nvSpPr>
        <p:spPr bwMode="auto">
          <a:xfrm>
            <a:off x="22124894" y="1301750"/>
            <a:ext cx="487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a:solidFill>
                  <a:schemeClr val="bg1"/>
                </a:solidFill>
                <a:latin typeface="Myriad Pro Cond" pitchFamily="34" charset="0"/>
              </a:rPr>
              <a:t>the Houston Museum of American Art</a:t>
            </a:r>
          </a:p>
          <a:p>
            <a:pPr eaLnBrk="1" hangingPunct="1"/>
            <a:r>
              <a:rPr lang="en-US" sz="2400" dirty="0">
                <a:solidFill>
                  <a:schemeClr val="bg1"/>
                </a:solidFill>
                <a:latin typeface="Myriad Pro Cond" pitchFamily="34" charset="0"/>
              </a:rPr>
              <a:t>New York, New York</a:t>
            </a:r>
          </a:p>
          <a:p>
            <a:pPr eaLnBrk="1" hangingPunct="1"/>
            <a:r>
              <a:rPr lang="en-US" sz="2400" dirty="0">
                <a:solidFill>
                  <a:schemeClr val="bg1"/>
                </a:solidFill>
                <a:latin typeface="Myriad Pro Cond" pitchFamily="34" charset="0"/>
              </a:rPr>
              <a:t>222,952 SF</a:t>
            </a:r>
          </a:p>
          <a:p>
            <a:pPr eaLnBrk="1" hangingPunct="1"/>
            <a:r>
              <a:rPr lang="en-US" sz="2400" dirty="0">
                <a:solidFill>
                  <a:schemeClr val="bg1"/>
                </a:solidFill>
                <a:latin typeface="Myriad Pro Cond" pitchFamily="34" charset="0"/>
              </a:rPr>
              <a:t>9 stories above grade</a:t>
            </a:r>
            <a:endParaRPr lang="en-US" sz="2400" dirty="0">
              <a:solidFill>
                <a:srgbClr val="F2F2F2"/>
              </a:solidFill>
              <a:latin typeface="Myriad Pro Cond" pitchFamily="34" charset="0"/>
            </a:endParaRPr>
          </a:p>
        </p:txBody>
      </p:sp>
      <p:sp>
        <p:nvSpPr>
          <p:cNvPr id="28" name="TextBox 8"/>
          <p:cNvSpPr txBox="1">
            <a:spLocks noChangeArrowheads="1"/>
          </p:cNvSpPr>
          <p:nvPr/>
        </p:nvSpPr>
        <p:spPr bwMode="auto">
          <a:xfrm>
            <a:off x="19229294" y="3311527"/>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2400">
                <a:solidFill>
                  <a:srgbClr val="05C0D9"/>
                </a:solidFill>
                <a:latin typeface="Myriad Pro Cond" pitchFamily="34" charset="0"/>
              </a:rPr>
              <a:t>Project Team</a:t>
            </a:r>
          </a:p>
        </p:txBody>
      </p:sp>
      <p:sp>
        <p:nvSpPr>
          <p:cNvPr id="29" name="TextBox 9"/>
          <p:cNvSpPr txBox="1">
            <a:spLocks noChangeArrowheads="1"/>
          </p:cNvSpPr>
          <p:nvPr/>
        </p:nvSpPr>
        <p:spPr bwMode="auto">
          <a:xfrm>
            <a:off x="19229294" y="3810000"/>
            <a:ext cx="2819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2400">
                <a:solidFill>
                  <a:schemeClr val="bg1"/>
                </a:solidFill>
                <a:latin typeface="Myriad Pro Cond" pitchFamily="34" charset="0"/>
              </a:rPr>
              <a:t>Design Architect:</a:t>
            </a:r>
          </a:p>
          <a:p>
            <a:pPr algn="r" eaLnBrk="1" hangingPunct="1"/>
            <a:r>
              <a:rPr lang="en-US" sz="2400">
                <a:solidFill>
                  <a:schemeClr val="bg1"/>
                </a:solidFill>
                <a:latin typeface="Myriad Pro Cond" pitchFamily="34" charset="0"/>
              </a:rPr>
              <a:t>Executive Architect:</a:t>
            </a:r>
          </a:p>
          <a:p>
            <a:pPr algn="r" eaLnBrk="1" hangingPunct="1"/>
            <a:r>
              <a:rPr lang="en-US" sz="2400">
                <a:solidFill>
                  <a:schemeClr val="bg1"/>
                </a:solidFill>
                <a:latin typeface="Myriad Pro Cond" pitchFamily="34" charset="0"/>
              </a:rPr>
              <a:t>MEP Engineer:</a:t>
            </a:r>
          </a:p>
          <a:p>
            <a:pPr algn="r" eaLnBrk="1" hangingPunct="1"/>
            <a:r>
              <a:rPr lang="en-US" sz="2400">
                <a:solidFill>
                  <a:schemeClr val="bg1"/>
                </a:solidFill>
                <a:latin typeface="Myriad Pro Cond" pitchFamily="34" charset="0"/>
              </a:rPr>
              <a:t>Lighting Designer:</a:t>
            </a:r>
          </a:p>
          <a:p>
            <a:pPr algn="r" eaLnBrk="1" hangingPunct="1"/>
            <a:r>
              <a:rPr lang="en-US" sz="2400">
                <a:solidFill>
                  <a:schemeClr val="bg1"/>
                </a:solidFill>
                <a:latin typeface="Myriad Pro Cond" pitchFamily="34" charset="0"/>
              </a:rPr>
              <a:t>Construction Manager:</a:t>
            </a:r>
            <a:endParaRPr lang="en-US" sz="2400">
              <a:solidFill>
                <a:srgbClr val="F2F2F2"/>
              </a:solidFill>
              <a:latin typeface="Myriad Pro Cond" pitchFamily="34" charset="0"/>
            </a:endParaRPr>
          </a:p>
        </p:txBody>
      </p:sp>
      <p:sp>
        <p:nvSpPr>
          <p:cNvPr id="30" name="TextBox 10"/>
          <p:cNvSpPr txBox="1">
            <a:spLocks noChangeArrowheads="1"/>
          </p:cNvSpPr>
          <p:nvPr/>
        </p:nvSpPr>
        <p:spPr bwMode="auto">
          <a:xfrm>
            <a:off x="22124894" y="3814765"/>
            <a:ext cx="3505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solidFill>
                  <a:schemeClr val="bg1"/>
                </a:solidFill>
                <a:latin typeface="Myriad Pro Cond" pitchFamily="34" charset="0"/>
              </a:rPr>
              <a:t>Renzo Piano Building Workshop</a:t>
            </a:r>
          </a:p>
          <a:p>
            <a:pPr eaLnBrk="1" hangingPunct="1"/>
            <a:r>
              <a:rPr lang="en-US" sz="2400">
                <a:solidFill>
                  <a:schemeClr val="bg1"/>
                </a:solidFill>
                <a:latin typeface="Myriad Pro Cond" pitchFamily="34" charset="0"/>
              </a:rPr>
              <a:t>Cooper, Robertson &amp; Partners</a:t>
            </a:r>
          </a:p>
          <a:p>
            <a:pPr eaLnBrk="1" hangingPunct="1"/>
            <a:r>
              <a:rPr lang="en-US" sz="2400">
                <a:solidFill>
                  <a:schemeClr val="bg1"/>
                </a:solidFill>
                <a:latin typeface="Myriad Pro Cond" pitchFamily="34" charset="0"/>
              </a:rPr>
              <a:t>Jaros, Baum &amp; Bolles</a:t>
            </a:r>
          </a:p>
          <a:p>
            <a:pPr eaLnBrk="1" hangingPunct="1"/>
            <a:r>
              <a:rPr lang="en-US" sz="2400">
                <a:solidFill>
                  <a:schemeClr val="bg1"/>
                </a:solidFill>
                <a:latin typeface="Myriad Pro Cond" pitchFamily="34" charset="0"/>
              </a:rPr>
              <a:t>Ove Arup &amp; Partners</a:t>
            </a:r>
          </a:p>
          <a:p>
            <a:pPr eaLnBrk="1" hangingPunct="1"/>
            <a:r>
              <a:rPr lang="en-US" sz="2400">
                <a:solidFill>
                  <a:schemeClr val="bg1"/>
                </a:solidFill>
                <a:latin typeface="Myriad Pro Cond" pitchFamily="34" charset="0"/>
              </a:rPr>
              <a:t>Turner Construction, LLC</a:t>
            </a:r>
            <a:endParaRPr lang="en-US" sz="2400">
              <a:solidFill>
                <a:srgbClr val="F2F2F2"/>
              </a:solidFill>
              <a:latin typeface="Myriad Pro Cond" pitchFamily="34" charset="0"/>
            </a:endParaRPr>
          </a:p>
        </p:txBody>
      </p:sp>
      <p:pic>
        <p:nvPicPr>
          <p:cNvPr id="31" name="Picture 5" descr="X:\pictures\compiled Houston pictures\abstract picture needed\Screen Shot 2012-09-09 at 9.38.21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753600"/>
            <a:ext cx="9144000" cy="512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 53"/>
          <p:cNvGrpSpPr/>
          <p:nvPr/>
        </p:nvGrpSpPr>
        <p:grpSpPr>
          <a:xfrm>
            <a:off x="1981200" y="304800"/>
            <a:ext cx="6248400" cy="5738647"/>
            <a:chOff x="1981200" y="304800"/>
            <a:chExt cx="6248400" cy="5738647"/>
          </a:xfrm>
        </p:grpSpPr>
        <p:cxnSp>
          <p:nvCxnSpPr>
            <p:cNvPr id="55" name="Straight Connector 54"/>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57"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58" name="Straight Connector 57"/>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60"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61" name="Straight Connector 60"/>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63"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64" name="Straight Connector 63"/>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5"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66"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67" name="Straight Connector 66"/>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69"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bg1"/>
                  </a:solidFill>
                  <a:latin typeface="Myriad Pro Cond" pitchFamily="34" charset="0"/>
                </a:rPr>
                <a:t>Project overview </a:t>
              </a:r>
              <a:r>
                <a:rPr lang="en-US" sz="1400" dirty="0" smtClean="0">
                  <a:solidFill>
                    <a:schemeClr val="tx1">
                      <a:lumMod val="65000"/>
                      <a:lumOff val="35000"/>
                    </a:schemeClr>
                  </a:solidFill>
                  <a:latin typeface="Myriad Pro Cond" pitchFamily="34" charset="0"/>
                </a:rPr>
                <a:t>+ design concept</a:t>
              </a:r>
            </a:p>
          </p:txBody>
        </p:sp>
        <p:cxnSp>
          <p:nvCxnSpPr>
            <p:cNvPr id="70" name="Straight Connector 69"/>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TextBox 5"/>
            <p:cNvSpPr txBox="1">
              <a:spLocks noChangeArrowheads="1"/>
            </p:cNvSpPr>
            <p:nvPr/>
          </p:nvSpPr>
          <p:spPr bwMode="auto">
            <a:xfrm>
              <a:off x="1981200" y="3048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a:solidFill>
                    <a:schemeClr val="tx1">
                      <a:lumMod val="65000"/>
                      <a:lumOff val="35000"/>
                    </a:schemeClr>
                  </a:solidFill>
                  <a:latin typeface="Myriad Pro Cond" pitchFamily="34" charset="0"/>
                </a:rPr>
                <a:t>5</a:t>
              </a:r>
              <a:endParaRPr lang="en-US" sz="5100" dirty="0" smtClean="0">
                <a:solidFill>
                  <a:schemeClr val="tx1">
                    <a:lumMod val="65000"/>
                    <a:lumOff val="35000"/>
                  </a:schemeClr>
                </a:solidFill>
                <a:latin typeface="Myriad Pro Cond" pitchFamily="34" charset="0"/>
              </a:endParaRPr>
            </a:p>
          </p:txBody>
        </p:sp>
        <p:sp>
          <p:nvSpPr>
            <p:cNvPr id="72"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1677512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7" descr="X:\ppt pic\history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6288" y="4348058"/>
            <a:ext cx="18288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 name="Straight Connector 118"/>
          <p:cNvCxnSpPr/>
          <p:nvPr/>
        </p:nvCxnSpPr>
        <p:spPr>
          <a:xfrm>
            <a:off x="9144000" y="3357456"/>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0" name="Picture 2" descr="X:\ppt pic\history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728556"/>
            <a:ext cx="16398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 name="Straight Connector 120"/>
          <p:cNvCxnSpPr/>
          <p:nvPr/>
        </p:nvCxnSpPr>
        <p:spPr>
          <a:xfrm>
            <a:off x="11763375" y="3357458"/>
            <a:ext cx="0" cy="981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a:spLocks noChangeArrowheads="1"/>
          </p:cNvSpPr>
          <p:nvPr/>
        </p:nvSpPr>
        <p:spPr bwMode="auto">
          <a:xfrm>
            <a:off x="10287000" y="2539894"/>
            <a:ext cx="2895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i="1">
                <a:solidFill>
                  <a:schemeClr val="bg1"/>
                </a:solidFill>
                <a:latin typeface="Myriad Pro Cond" pitchFamily="34" charset="0"/>
              </a:rPr>
              <a:t> Houston Museum of American Art </a:t>
            </a:r>
          </a:p>
          <a:p>
            <a:pPr algn="ctr" eaLnBrk="1" hangingPunct="1"/>
            <a:r>
              <a:rPr lang="en-US" sz="1600">
                <a:solidFill>
                  <a:schemeClr val="bg1"/>
                </a:solidFill>
                <a:latin typeface="Myriad Pro Cond" pitchFamily="34" charset="0"/>
              </a:rPr>
              <a:t>established</a:t>
            </a:r>
          </a:p>
          <a:p>
            <a:pPr algn="ctr" eaLnBrk="1" hangingPunct="1"/>
            <a:r>
              <a:rPr lang="en-US" sz="1600">
                <a:solidFill>
                  <a:schemeClr val="bg1"/>
                </a:solidFill>
                <a:latin typeface="Myriad Pro Cond" pitchFamily="34" charset="0"/>
              </a:rPr>
              <a:t>1931</a:t>
            </a:r>
          </a:p>
        </p:txBody>
      </p:sp>
      <p:sp>
        <p:nvSpPr>
          <p:cNvPr id="123" name="TextBox 24"/>
          <p:cNvSpPr txBox="1">
            <a:spLocks noChangeArrowheads="1"/>
          </p:cNvSpPr>
          <p:nvPr/>
        </p:nvSpPr>
        <p:spPr bwMode="auto">
          <a:xfrm>
            <a:off x="9220200" y="3366983"/>
            <a:ext cx="1716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a:solidFill>
                  <a:schemeClr val="bg1"/>
                </a:solidFill>
                <a:latin typeface="Myriad Pro Cond" pitchFamily="34" charset="0"/>
              </a:rPr>
              <a:t>1914</a:t>
            </a:r>
          </a:p>
          <a:p>
            <a:pPr algn="ctr" eaLnBrk="1" hangingPunct="1"/>
            <a:r>
              <a:rPr lang="en-US" sz="1600" i="1" dirty="0">
                <a:solidFill>
                  <a:schemeClr val="bg1"/>
                </a:solidFill>
                <a:latin typeface="Myriad Pro Cond" pitchFamily="34" charset="0"/>
              </a:rPr>
              <a:t>Houston Studio Club </a:t>
            </a:r>
            <a:r>
              <a:rPr lang="en-US" sz="1600" dirty="0">
                <a:solidFill>
                  <a:schemeClr val="bg1"/>
                </a:solidFill>
                <a:latin typeface="Myriad Pro Cond" pitchFamily="34" charset="0"/>
              </a:rPr>
              <a:t>established</a:t>
            </a:r>
            <a:endParaRPr lang="en-US" sz="1600" i="1" dirty="0">
              <a:solidFill>
                <a:schemeClr val="bg1"/>
              </a:solidFill>
              <a:latin typeface="Myriad Pro Cond" pitchFamily="34" charset="0"/>
            </a:endParaRPr>
          </a:p>
        </p:txBody>
      </p:sp>
      <p:cxnSp>
        <p:nvCxnSpPr>
          <p:cNvPr id="124" name="Straight Connector 123"/>
          <p:cNvCxnSpPr/>
          <p:nvPr/>
        </p:nvCxnSpPr>
        <p:spPr>
          <a:xfrm>
            <a:off x="13487400" y="2385906"/>
            <a:ext cx="0" cy="971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a:spLocks noChangeArrowheads="1"/>
          </p:cNvSpPr>
          <p:nvPr/>
        </p:nvSpPr>
        <p:spPr bwMode="auto">
          <a:xfrm>
            <a:off x="12731750" y="3347931"/>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a:solidFill>
                  <a:schemeClr val="bg1"/>
                </a:solidFill>
                <a:latin typeface="Myriad Pro Cond" pitchFamily="34" charset="0"/>
              </a:rPr>
              <a:t>1954</a:t>
            </a:r>
          </a:p>
          <a:p>
            <a:pPr algn="ctr" eaLnBrk="1" hangingPunct="1"/>
            <a:r>
              <a:rPr lang="en-US" sz="1600">
                <a:solidFill>
                  <a:schemeClr val="bg1"/>
                </a:solidFill>
                <a:latin typeface="Myriad Pro Cond" pitchFamily="34" charset="0"/>
              </a:rPr>
              <a:t>moved to 54</a:t>
            </a:r>
            <a:r>
              <a:rPr lang="en-US" sz="1600" baseline="30000">
                <a:solidFill>
                  <a:schemeClr val="bg1"/>
                </a:solidFill>
                <a:latin typeface="Myriad Pro Cond" pitchFamily="34" charset="0"/>
              </a:rPr>
              <a:t>th</a:t>
            </a:r>
            <a:r>
              <a:rPr lang="en-US" sz="1600">
                <a:solidFill>
                  <a:schemeClr val="bg1"/>
                </a:solidFill>
                <a:latin typeface="Myriad Pro Cond" pitchFamily="34" charset="0"/>
              </a:rPr>
              <a:t> street </a:t>
            </a:r>
          </a:p>
        </p:txBody>
      </p:sp>
      <p:cxnSp>
        <p:nvCxnSpPr>
          <p:cNvPr id="126" name="Straight Connector 125"/>
          <p:cNvCxnSpPr/>
          <p:nvPr/>
        </p:nvCxnSpPr>
        <p:spPr>
          <a:xfrm>
            <a:off x="10093325" y="2385907"/>
            <a:ext cx="0" cy="981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9296400" y="2385906"/>
            <a:ext cx="16398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0936288" y="4348056"/>
            <a:ext cx="1828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9" name="Picture 4" descr="X:\ppt pic\history 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0" y="887306"/>
            <a:ext cx="1828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Connector 129"/>
          <p:cNvCxnSpPr/>
          <p:nvPr/>
        </p:nvCxnSpPr>
        <p:spPr>
          <a:xfrm>
            <a:off x="12573000" y="2376381"/>
            <a:ext cx="1828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5008225" y="3357458"/>
            <a:ext cx="0" cy="981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a:spLocks noChangeArrowheads="1"/>
          </p:cNvSpPr>
          <p:nvPr/>
        </p:nvSpPr>
        <p:spPr bwMode="auto">
          <a:xfrm>
            <a:off x="13560425" y="2763731"/>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a:solidFill>
                  <a:schemeClr val="bg1"/>
                </a:solidFill>
                <a:latin typeface="Myriad Pro Cond" pitchFamily="34" charset="0"/>
              </a:rPr>
              <a:t>Moved to 75</a:t>
            </a:r>
            <a:r>
              <a:rPr lang="en-US" sz="1600" baseline="30000">
                <a:solidFill>
                  <a:schemeClr val="bg1"/>
                </a:solidFill>
                <a:latin typeface="Myriad Pro Cond" pitchFamily="34" charset="0"/>
              </a:rPr>
              <a:t>th</a:t>
            </a:r>
            <a:r>
              <a:rPr lang="en-US" sz="1600">
                <a:solidFill>
                  <a:schemeClr val="bg1"/>
                </a:solidFill>
                <a:latin typeface="Myriad Pro Cond" pitchFamily="34" charset="0"/>
              </a:rPr>
              <a:t> street </a:t>
            </a:r>
          </a:p>
          <a:p>
            <a:pPr algn="ctr" eaLnBrk="1" hangingPunct="1"/>
            <a:r>
              <a:rPr lang="en-US" sz="1600">
                <a:solidFill>
                  <a:schemeClr val="bg1"/>
                </a:solidFill>
                <a:latin typeface="Myriad Pro Cond" pitchFamily="34" charset="0"/>
              </a:rPr>
              <a:t>1966</a:t>
            </a:r>
          </a:p>
        </p:txBody>
      </p:sp>
      <p:pic>
        <p:nvPicPr>
          <p:cNvPr id="133" name="Picture 5" descr="X:\ppt pic\history 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3825" y="4338533"/>
            <a:ext cx="18288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 name="Straight Connector 133"/>
          <p:cNvCxnSpPr/>
          <p:nvPr/>
        </p:nvCxnSpPr>
        <p:spPr>
          <a:xfrm>
            <a:off x="14093825" y="4338531"/>
            <a:ext cx="1828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7157700" y="2385906"/>
            <a:ext cx="0" cy="971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a:spLocks noChangeArrowheads="1"/>
          </p:cNvSpPr>
          <p:nvPr/>
        </p:nvSpPr>
        <p:spPr bwMode="auto">
          <a:xfrm>
            <a:off x="16167100" y="3347933"/>
            <a:ext cx="1981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a:solidFill>
                  <a:schemeClr val="bg1"/>
                </a:solidFill>
                <a:latin typeface="Myriad Pro Cond" pitchFamily="34" charset="0"/>
              </a:rPr>
              <a:t>2015</a:t>
            </a:r>
          </a:p>
          <a:p>
            <a:pPr algn="ctr" eaLnBrk="1" hangingPunct="1"/>
            <a:r>
              <a:rPr lang="en-US" sz="1600">
                <a:solidFill>
                  <a:schemeClr val="bg1"/>
                </a:solidFill>
                <a:latin typeface="Myriad Pro Cond" pitchFamily="34" charset="0"/>
              </a:rPr>
              <a:t>future Houston Museum of American Art </a:t>
            </a:r>
          </a:p>
          <a:p>
            <a:pPr algn="ctr" eaLnBrk="1" hangingPunct="1"/>
            <a:r>
              <a:rPr lang="en-US" sz="1600">
                <a:solidFill>
                  <a:schemeClr val="bg1"/>
                </a:solidFill>
                <a:latin typeface="Myriad Pro Cond" pitchFamily="34" charset="0"/>
              </a:rPr>
              <a:t>at the Meatpacking district  </a:t>
            </a:r>
          </a:p>
        </p:txBody>
      </p:sp>
      <p:pic>
        <p:nvPicPr>
          <p:cNvPr id="137" name="Picture 6" descr="Y:\Chang\Pictures\compiled Houston pictures\abstract picture needed\Screen Shot 2012-09-09 at 9.38.21 PM.png"/>
          <p:cNvPicPr>
            <a:picLocks noChangeAspect="1" noChangeArrowheads="1"/>
          </p:cNvPicPr>
          <p:nvPr/>
        </p:nvPicPr>
        <p:blipFill>
          <a:blip r:embed="rId6" cstate="print">
            <a:extLst>
              <a:ext uri="{28A0092B-C50C-407E-A947-70E740481C1C}">
                <a14:useLocalDpi xmlns:a14="http://schemas.microsoft.com/office/drawing/2010/main" val="0"/>
              </a:ext>
            </a:extLst>
          </a:blip>
          <a:srcRect l="18018" r="6415"/>
          <a:stretch>
            <a:fillRect/>
          </a:stretch>
        </p:blipFill>
        <p:spPr bwMode="auto">
          <a:xfrm>
            <a:off x="16105188" y="812696"/>
            <a:ext cx="21066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8" name="Straight Connector 137"/>
          <p:cNvCxnSpPr/>
          <p:nvPr/>
        </p:nvCxnSpPr>
        <p:spPr>
          <a:xfrm>
            <a:off x="16105188" y="2376381"/>
            <a:ext cx="21066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1981200" y="304800"/>
            <a:ext cx="6248400" cy="5738647"/>
            <a:chOff x="1981200" y="304800"/>
            <a:chExt cx="6248400" cy="5738647"/>
          </a:xfrm>
        </p:grpSpPr>
        <p:cxnSp>
          <p:nvCxnSpPr>
            <p:cNvPr id="82" name="Straight Connector 8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6" name="Straight Connector 8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9" name="Straight Connector 8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0"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9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2" name="Straight Connector 9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5" name="Straight Connector 9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6"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9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bg1"/>
                  </a:solidFill>
                  <a:latin typeface="Myriad Pro Cond" pitchFamily="34" charset="0"/>
                </a:rPr>
                <a:t>Project overview </a:t>
              </a:r>
              <a:r>
                <a:rPr lang="en-US" sz="1400" dirty="0" smtClean="0">
                  <a:solidFill>
                    <a:schemeClr val="tx1">
                      <a:lumMod val="65000"/>
                      <a:lumOff val="35000"/>
                    </a:schemeClr>
                  </a:solidFill>
                  <a:latin typeface="Myriad Pro Cond" pitchFamily="34" charset="0"/>
                </a:rPr>
                <a:t>+ design concept</a:t>
              </a:r>
            </a:p>
          </p:txBody>
        </p:sp>
        <p:cxnSp>
          <p:nvCxnSpPr>
            <p:cNvPr id="98" name="Straight Connector 9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0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133889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126"/>
                                        </p:tgtEl>
                                        <p:attrNameLst>
                                          <p:attrName>style.visibility</p:attrName>
                                        </p:attrNameLst>
                                      </p:cBhvr>
                                      <p:to>
                                        <p:strVal val="visible"/>
                                      </p:to>
                                    </p:set>
                                    <p:anim calcmode="lin" valueType="num">
                                      <p:cBhvr>
                                        <p:cTn id="11" dur="500" fill="hold"/>
                                        <p:tgtEl>
                                          <p:spTgt spid="126"/>
                                        </p:tgtEl>
                                        <p:attrNameLst>
                                          <p:attrName>ppt_w</p:attrName>
                                        </p:attrNameLst>
                                      </p:cBhvr>
                                      <p:tavLst>
                                        <p:tav tm="0">
                                          <p:val>
                                            <p:fltVal val="0"/>
                                          </p:val>
                                        </p:tav>
                                        <p:tav tm="100000">
                                          <p:val>
                                            <p:strVal val="#ppt_w"/>
                                          </p:val>
                                        </p:tav>
                                      </p:tavLst>
                                    </p:anim>
                                    <p:anim calcmode="lin" valueType="num">
                                      <p:cBhvr>
                                        <p:cTn id="12" dur="500" fill="hold"/>
                                        <p:tgtEl>
                                          <p:spTgt spid="126"/>
                                        </p:tgtEl>
                                        <p:attrNameLst>
                                          <p:attrName>ppt_h</p:attrName>
                                        </p:attrNameLst>
                                      </p:cBhvr>
                                      <p:tavLst>
                                        <p:tav tm="0">
                                          <p:val>
                                            <p:fltVal val="0"/>
                                          </p:val>
                                        </p:tav>
                                        <p:tav tm="100000">
                                          <p:val>
                                            <p:strVal val="#ppt_h"/>
                                          </p:val>
                                        </p:tav>
                                      </p:tavLst>
                                    </p:anim>
                                    <p:animEffect transition="in" filter="fade">
                                      <p:cBhvr>
                                        <p:cTn id="13" dur="500"/>
                                        <p:tgtEl>
                                          <p:spTgt spid="126"/>
                                        </p:tgtEl>
                                      </p:cBhvr>
                                    </p:animEffect>
                                  </p:childTnLst>
                                </p:cTn>
                              </p:par>
                              <p:par>
                                <p:cTn id="14" presetID="53" presetClass="entr" presetSubtype="16" fill="hold" nodeType="withEffect">
                                  <p:stCondLst>
                                    <p:cond delay="500"/>
                                  </p:stCondLst>
                                  <p:childTnLst>
                                    <p:set>
                                      <p:cBhvr>
                                        <p:cTn id="15" dur="1" fill="hold">
                                          <p:stCondLst>
                                            <p:cond delay="0"/>
                                          </p:stCondLst>
                                        </p:cTn>
                                        <p:tgtEl>
                                          <p:spTgt spid="127"/>
                                        </p:tgtEl>
                                        <p:attrNameLst>
                                          <p:attrName>style.visibility</p:attrName>
                                        </p:attrNameLst>
                                      </p:cBhvr>
                                      <p:to>
                                        <p:strVal val="visible"/>
                                      </p:to>
                                    </p:set>
                                    <p:anim calcmode="lin" valueType="num">
                                      <p:cBhvr>
                                        <p:cTn id="16" dur="500" fill="hold"/>
                                        <p:tgtEl>
                                          <p:spTgt spid="127"/>
                                        </p:tgtEl>
                                        <p:attrNameLst>
                                          <p:attrName>ppt_w</p:attrName>
                                        </p:attrNameLst>
                                      </p:cBhvr>
                                      <p:tavLst>
                                        <p:tav tm="0">
                                          <p:val>
                                            <p:fltVal val="0"/>
                                          </p:val>
                                        </p:tav>
                                        <p:tav tm="100000">
                                          <p:val>
                                            <p:strVal val="#ppt_w"/>
                                          </p:val>
                                        </p:tav>
                                      </p:tavLst>
                                    </p:anim>
                                    <p:anim calcmode="lin" valueType="num">
                                      <p:cBhvr>
                                        <p:cTn id="17" dur="500" fill="hold"/>
                                        <p:tgtEl>
                                          <p:spTgt spid="127"/>
                                        </p:tgtEl>
                                        <p:attrNameLst>
                                          <p:attrName>ppt_h</p:attrName>
                                        </p:attrNameLst>
                                      </p:cBhvr>
                                      <p:tavLst>
                                        <p:tav tm="0">
                                          <p:val>
                                            <p:fltVal val="0"/>
                                          </p:val>
                                        </p:tav>
                                        <p:tav tm="100000">
                                          <p:val>
                                            <p:strVal val="#ppt_h"/>
                                          </p:val>
                                        </p:tav>
                                      </p:tavLst>
                                    </p:anim>
                                    <p:animEffect transition="in" filter="fade">
                                      <p:cBhvr>
                                        <p:cTn id="18" dur="500"/>
                                        <p:tgtEl>
                                          <p:spTgt spid="127"/>
                                        </p:tgtEl>
                                      </p:cBhvr>
                                    </p:animEffect>
                                  </p:childTnLst>
                                </p:cTn>
                              </p:par>
                              <p:par>
                                <p:cTn id="19" presetID="53" presetClass="entr" presetSubtype="16" fill="hold" nodeType="withEffect">
                                  <p:stCondLst>
                                    <p:cond delay="500"/>
                                  </p:stCondLst>
                                  <p:childTnLst>
                                    <p:set>
                                      <p:cBhvr>
                                        <p:cTn id="20" dur="1" fill="hold">
                                          <p:stCondLst>
                                            <p:cond delay="0"/>
                                          </p:stCondLst>
                                        </p:cTn>
                                        <p:tgtEl>
                                          <p:spTgt spid="120"/>
                                        </p:tgtEl>
                                        <p:attrNameLst>
                                          <p:attrName>style.visibility</p:attrName>
                                        </p:attrNameLst>
                                      </p:cBhvr>
                                      <p:to>
                                        <p:strVal val="visible"/>
                                      </p:to>
                                    </p:set>
                                    <p:anim calcmode="lin" valueType="num">
                                      <p:cBhvr>
                                        <p:cTn id="21" dur="500" fill="hold"/>
                                        <p:tgtEl>
                                          <p:spTgt spid="120"/>
                                        </p:tgtEl>
                                        <p:attrNameLst>
                                          <p:attrName>ppt_w</p:attrName>
                                        </p:attrNameLst>
                                      </p:cBhvr>
                                      <p:tavLst>
                                        <p:tav tm="0">
                                          <p:val>
                                            <p:fltVal val="0"/>
                                          </p:val>
                                        </p:tav>
                                        <p:tav tm="100000">
                                          <p:val>
                                            <p:strVal val="#ppt_w"/>
                                          </p:val>
                                        </p:tav>
                                      </p:tavLst>
                                    </p:anim>
                                    <p:anim calcmode="lin" valueType="num">
                                      <p:cBhvr>
                                        <p:cTn id="22" dur="500" fill="hold"/>
                                        <p:tgtEl>
                                          <p:spTgt spid="120"/>
                                        </p:tgtEl>
                                        <p:attrNameLst>
                                          <p:attrName>ppt_h</p:attrName>
                                        </p:attrNameLst>
                                      </p:cBhvr>
                                      <p:tavLst>
                                        <p:tav tm="0">
                                          <p:val>
                                            <p:fltVal val="0"/>
                                          </p:val>
                                        </p:tav>
                                        <p:tav tm="100000">
                                          <p:val>
                                            <p:strVal val="#ppt_h"/>
                                          </p:val>
                                        </p:tav>
                                      </p:tavLst>
                                    </p:anim>
                                    <p:animEffect transition="in" filter="fade">
                                      <p:cBhvr>
                                        <p:cTn id="23" dur="500"/>
                                        <p:tgtEl>
                                          <p:spTgt spid="120"/>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23"/>
                                        </p:tgtEl>
                                        <p:attrNameLst>
                                          <p:attrName>style.visibility</p:attrName>
                                        </p:attrNameLst>
                                      </p:cBhvr>
                                      <p:to>
                                        <p:strVal val="visible"/>
                                      </p:to>
                                    </p:set>
                                    <p:anim calcmode="lin" valueType="num">
                                      <p:cBhvr>
                                        <p:cTn id="26" dur="500" fill="hold"/>
                                        <p:tgtEl>
                                          <p:spTgt spid="123"/>
                                        </p:tgtEl>
                                        <p:attrNameLst>
                                          <p:attrName>ppt_w</p:attrName>
                                        </p:attrNameLst>
                                      </p:cBhvr>
                                      <p:tavLst>
                                        <p:tav tm="0">
                                          <p:val>
                                            <p:fltVal val="0"/>
                                          </p:val>
                                        </p:tav>
                                        <p:tav tm="100000">
                                          <p:val>
                                            <p:strVal val="#ppt_w"/>
                                          </p:val>
                                        </p:tav>
                                      </p:tavLst>
                                    </p:anim>
                                    <p:anim calcmode="lin" valueType="num">
                                      <p:cBhvr>
                                        <p:cTn id="27" dur="500" fill="hold"/>
                                        <p:tgtEl>
                                          <p:spTgt spid="123"/>
                                        </p:tgtEl>
                                        <p:attrNameLst>
                                          <p:attrName>ppt_h</p:attrName>
                                        </p:attrNameLst>
                                      </p:cBhvr>
                                      <p:tavLst>
                                        <p:tav tm="0">
                                          <p:val>
                                            <p:fltVal val="0"/>
                                          </p:val>
                                        </p:tav>
                                        <p:tav tm="100000">
                                          <p:val>
                                            <p:strVal val="#ppt_h"/>
                                          </p:val>
                                        </p:tav>
                                      </p:tavLst>
                                    </p:anim>
                                    <p:animEffect transition="in" filter="fade">
                                      <p:cBhvr>
                                        <p:cTn id="28" dur="500"/>
                                        <p:tgtEl>
                                          <p:spTgt spid="1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p:cTn id="33" dur="500" fill="hold"/>
                                        <p:tgtEl>
                                          <p:spTgt spid="122"/>
                                        </p:tgtEl>
                                        <p:attrNameLst>
                                          <p:attrName>ppt_w</p:attrName>
                                        </p:attrNameLst>
                                      </p:cBhvr>
                                      <p:tavLst>
                                        <p:tav tm="0">
                                          <p:val>
                                            <p:fltVal val="0"/>
                                          </p:val>
                                        </p:tav>
                                        <p:tav tm="100000">
                                          <p:val>
                                            <p:strVal val="#ppt_w"/>
                                          </p:val>
                                        </p:tav>
                                      </p:tavLst>
                                    </p:anim>
                                    <p:anim calcmode="lin" valueType="num">
                                      <p:cBhvr>
                                        <p:cTn id="34" dur="500" fill="hold"/>
                                        <p:tgtEl>
                                          <p:spTgt spid="122"/>
                                        </p:tgtEl>
                                        <p:attrNameLst>
                                          <p:attrName>ppt_h</p:attrName>
                                        </p:attrNameLst>
                                      </p:cBhvr>
                                      <p:tavLst>
                                        <p:tav tm="0">
                                          <p:val>
                                            <p:fltVal val="0"/>
                                          </p:val>
                                        </p:tav>
                                        <p:tav tm="100000">
                                          <p:val>
                                            <p:strVal val="#ppt_h"/>
                                          </p:val>
                                        </p:tav>
                                      </p:tavLst>
                                    </p:anim>
                                    <p:animEffect transition="in" filter="fade">
                                      <p:cBhvr>
                                        <p:cTn id="35" dur="500"/>
                                        <p:tgtEl>
                                          <p:spTgt spid="122"/>
                                        </p:tgtEl>
                                      </p:cBhvr>
                                    </p:animEffect>
                                  </p:childTnLst>
                                </p:cTn>
                              </p:par>
                              <p:par>
                                <p:cTn id="36" presetID="53" presetClass="entr" presetSubtype="16" fill="hold" nodeType="withEffect">
                                  <p:stCondLst>
                                    <p:cond delay="0"/>
                                  </p:stCondLst>
                                  <p:childTnLst>
                                    <p:set>
                                      <p:cBhvr>
                                        <p:cTn id="37" dur="1" fill="hold">
                                          <p:stCondLst>
                                            <p:cond delay="0"/>
                                          </p:stCondLst>
                                        </p:cTn>
                                        <p:tgtEl>
                                          <p:spTgt spid="128"/>
                                        </p:tgtEl>
                                        <p:attrNameLst>
                                          <p:attrName>style.visibility</p:attrName>
                                        </p:attrNameLst>
                                      </p:cBhvr>
                                      <p:to>
                                        <p:strVal val="visible"/>
                                      </p:to>
                                    </p:set>
                                    <p:anim calcmode="lin" valueType="num">
                                      <p:cBhvr>
                                        <p:cTn id="38" dur="500" fill="hold"/>
                                        <p:tgtEl>
                                          <p:spTgt spid="128"/>
                                        </p:tgtEl>
                                        <p:attrNameLst>
                                          <p:attrName>ppt_w</p:attrName>
                                        </p:attrNameLst>
                                      </p:cBhvr>
                                      <p:tavLst>
                                        <p:tav tm="0">
                                          <p:val>
                                            <p:fltVal val="0"/>
                                          </p:val>
                                        </p:tav>
                                        <p:tav tm="100000">
                                          <p:val>
                                            <p:strVal val="#ppt_w"/>
                                          </p:val>
                                        </p:tav>
                                      </p:tavLst>
                                    </p:anim>
                                    <p:anim calcmode="lin" valueType="num">
                                      <p:cBhvr>
                                        <p:cTn id="39" dur="500" fill="hold"/>
                                        <p:tgtEl>
                                          <p:spTgt spid="128"/>
                                        </p:tgtEl>
                                        <p:attrNameLst>
                                          <p:attrName>ppt_h</p:attrName>
                                        </p:attrNameLst>
                                      </p:cBhvr>
                                      <p:tavLst>
                                        <p:tav tm="0">
                                          <p:val>
                                            <p:fltVal val="0"/>
                                          </p:val>
                                        </p:tav>
                                        <p:tav tm="100000">
                                          <p:val>
                                            <p:strVal val="#ppt_h"/>
                                          </p:val>
                                        </p:tav>
                                      </p:tavLst>
                                    </p:anim>
                                    <p:animEffect transition="in" filter="fade">
                                      <p:cBhvr>
                                        <p:cTn id="40" dur="500"/>
                                        <p:tgtEl>
                                          <p:spTgt spid="128"/>
                                        </p:tgtEl>
                                      </p:cBhvr>
                                    </p:animEffect>
                                  </p:childTnLst>
                                </p:cTn>
                              </p:par>
                              <p:par>
                                <p:cTn id="41" presetID="53" presetClass="entr" presetSubtype="16" fill="hold" nodeType="with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ppt_w</p:attrName>
                                        </p:attrNameLst>
                                      </p:cBhvr>
                                      <p:tavLst>
                                        <p:tav tm="0">
                                          <p:val>
                                            <p:fltVal val="0"/>
                                          </p:val>
                                        </p:tav>
                                        <p:tav tm="100000">
                                          <p:val>
                                            <p:strVal val="#ppt_w"/>
                                          </p:val>
                                        </p:tav>
                                      </p:tavLst>
                                    </p:anim>
                                    <p:anim calcmode="lin" valueType="num">
                                      <p:cBhvr>
                                        <p:cTn id="44" dur="500" fill="hold"/>
                                        <p:tgtEl>
                                          <p:spTgt spid="121"/>
                                        </p:tgtEl>
                                        <p:attrNameLst>
                                          <p:attrName>ppt_h</p:attrName>
                                        </p:attrNameLst>
                                      </p:cBhvr>
                                      <p:tavLst>
                                        <p:tav tm="0">
                                          <p:val>
                                            <p:fltVal val="0"/>
                                          </p:val>
                                        </p:tav>
                                        <p:tav tm="100000">
                                          <p:val>
                                            <p:strVal val="#ppt_h"/>
                                          </p:val>
                                        </p:tav>
                                      </p:tavLst>
                                    </p:anim>
                                    <p:animEffect transition="in" filter="fade">
                                      <p:cBhvr>
                                        <p:cTn id="45" dur="500"/>
                                        <p:tgtEl>
                                          <p:spTgt spid="121"/>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29"/>
                                        </p:tgtEl>
                                        <p:attrNameLst>
                                          <p:attrName>style.visibility</p:attrName>
                                        </p:attrNameLst>
                                      </p:cBhvr>
                                      <p:to>
                                        <p:strVal val="visible"/>
                                      </p:to>
                                    </p:set>
                                    <p:anim calcmode="lin" valueType="num">
                                      <p:cBhvr>
                                        <p:cTn id="55" dur="500" fill="hold"/>
                                        <p:tgtEl>
                                          <p:spTgt spid="129"/>
                                        </p:tgtEl>
                                        <p:attrNameLst>
                                          <p:attrName>ppt_w</p:attrName>
                                        </p:attrNameLst>
                                      </p:cBhvr>
                                      <p:tavLst>
                                        <p:tav tm="0">
                                          <p:val>
                                            <p:fltVal val="0"/>
                                          </p:val>
                                        </p:tav>
                                        <p:tav tm="100000">
                                          <p:val>
                                            <p:strVal val="#ppt_w"/>
                                          </p:val>
                                        </p:tav>
                                      </p:tavLst>
                                    </p:anim>
                                    <p:anim calcmode="lin" valueType="num">
                                      <p:cBhvr>
                                        <p:cTn id="56" dur="500" fill="hold"/>
                                        <p:tgtEl>
                                          <p:spTgt spid="129"/>
                                        </p:tgtEl>
                                        <p:attrNameLst>
                                          <p:attrName>ppt_h</p:attrName>
                                        </p:attrNameLst>
                                      </p:cBhvr>
                                      <p:tavLst>
                                        <p:tav tm="0">
                                          <p:val>
                                            <p:fltVal val="0"/>
                                          </p:val>
                                        </p:tav>
                                        <p:tav tm="100000">
                                          <p:val>
                                            <p:strVal val="#ppt_h"/>
                                          </p:val>
                                        </p:tav>
                                      </p:tavLst>
                                    </p:anim>
                                    <p:animEffect transition="in" filter="fade">
                                      <p:cBhvr>
                                        <p:cTn id="57" dur="500"/>
                                        <p:tgtEl>
                                          <p:spTgt spid="129"/>
                                        </p:tgtEl>
                                      </p:cBhvr>
                                    </p:animEffect>
                                  </p:childTnLst>
                                </p:cTn>
                              </p:par>
                              <p:par>
                                <p:cTn id="58" presetID="53" presetClass="entr" presetSubtype="16" fill="hold" nodeType="withEffect">
                                  <p:stCondLst>
                                    <p:cond delay="0"/>
                                  </p:stCondLst>
                                  <p:childTnLst>
                                    <p:set>
                                      <p:cBhvr>
                                        <p:cTn id="59" dur="1" fill="hold">
                                          <p:stCondLst>
                                            <p:cond delay="0"/>
                                          </p:stCondLst>
                                        </p:cTn>
                                        <p:tgtEl>
                                          <p:spTgt spid="130"/>
                                        </p:tgtEl>
                                        <p:attrNameLst>
                                          <p:attrName>style.visibility</p:attrName>
                                        </p:attrNameLst>
                                      </p:cBhvr>
                                      <p:to>
                                        <p:strVal val="visible"/>
                                      </p:to>
                                    </p:set>
                                    <p:anim calcmode="lin" valueType="num">
                                      <p:cBhvr>
                                        <p:cTn id="60" dur="500" fill="hold"/>
                                        <p:tgtEl>
                                          <p:spTgt spid="130"/>
                                        </p:tgtEl>
                                        <p:attrNameLst>
                                          <p:attrName>ppt_w</p:attrName>
                                        </p:attrNameLst>
                                      </p:cBhvr>
                                      <p:tavLst>
                                        <p:tav tm="0">
                                          <p:val>
                                            <p:fltVal val="0"/>
                                          </p:val>
                                        </p:tav>
                                        <p:tav tm="100000">
                                          <p:val>
                                            <p:strVal val="#ppt_w"/>
                                          </p:val>
                                        </p:tav>
                                      </p:tavLst>
                                    </p:anim>
                                    <p:anim calcmode="lin" valueType="num">
                                      <p:cBhvr>
                                        <p:cTn id="61" dur="500" fill="hold"/>
                                        <p:tgtEl>
                                          <p:spTgt spid="130"/>
                                        </p:tgtEl>
                                        <p:attrNameLst>
                                          <p:attrName>ppt_h</p:attrName>
                                        </p:attrNameLst>
                                      </p:cBhvr>
                                      <p:tavLst>
                                        <p:tav tm="0">
                                          <p:val>
                                            <p:fltVal val="0"/>
                                          </p:val>
                                        </p:tav>
                                        <p:tav tm="100000">
                                          <p:val>
                                            <p:strVal val="#ppt_h"/>
                                          </p:val>
                                        </p:tav>
                                      </p:tavLst>
                                    </p:anim>
                                    <p:animEffect transition="in" filter="fade">
                                      <p:cBhvr>
                                        <p:cTn id="62" dur="500"/>
                                        <p:tgtEl>
                                          <p:spTgt spid="130"/>
                                        </p:tgtEl>
                                      </p:cBhvr>
                                    </p:animEffect>
                                  </p:childTnLst>
                                </p:cTn>
                              </p:par>
                              <p:par>
                                <p:cTn id="63" presetID="53" presetClass="entr" presetSubtype="16" fill="hold" nodeType="withEffect">
                                  <p:stCondLst>
                                    <p:cond delay="0"/>
                                  </p:stCondLst>
                                  <p:childTnLst>
                                    <p:set>
                                      <p:cBhvr>
                                        <p:cTn id="64" dur="1" fill="hold">
                                          <p:stCondLst>
                                            <p:cond delay="0"/>
                                          </p:stCondLst>
                                        </p:cTn>
                                        <p:tgtEl>
                                          <p:spTgt spid="124"/>
                                        </p:tgtEl>
                                        <p:attrNameLst>
                                          <p:attrName>style.visibility</p:attrName>
                                        </p:attrNameLst>
                                      </p:cBhvr>
                                      <p:to>
                                        <p:strVal val="visible"/>
                                      </p:to>
                                    </p:set>
                                    <p:anim calcmode="lin" valueType="num">
                                      <p:cBhvr>
                                        <p:cTn id="65" dur="500" fill="hold"/>
                                        <p:tgtEl>
                                          <p:spTgt spid="124"/>
                                        </p:tgtEl>
                                        <p:attrNameLst>
                                          <p:attrName>ppt_w</p:attrName>
                                        </p:attrNameLst>
                                      </p:cBhvr>
                                      <p:tavLst>
                                        <p:tav tm="0">
                                          <p:val>
                                            <p:fltVal val="0"/>
                                          </p:val>
                                        </p:tav>
                                        <p:tav tm="100000">
                                          <p:val>
                                            <p:strVal val="#ppt_w"/>
                                          </p:val>
                                        </p:tav>
                                      </p:tavLst>
                                    </p:anim>
                                    <p:anim calcmode="lin" valueType="num">
                                      <p:cBhvr>
                                        <p:cTn id="66" dur="500" fill="hold"/>
                                        <p:tgtEl>
                                          <p:spTgt spid="124"/>
                                        </p:tgtEl>
                                        <p:attrNameLst>
                                          <p:attrName>ppt_h</p:attrName>
                                        </p:attrNameLst>
                                      </p:cBhvr>
                                      <p:tavLst>
                                        <p:tav tm="0">
                                          <p:val>
                                            <p:fltVal val="0"/>
                                          </p:val>
                                        </p:tav>
                                        <p:tav tm="100000">
                                          <p:val>
                                            <p:strVal val="#ppt_h"/>
                                          </p:val>
                                        </p:tav>
                                      </p:tavLst>
                                    </p:anim>
                                    <p:animEffect transition="in" filter="fade">
                                      <p:cBhvr>
                                        <p:cTn id="67" dur="500"/>
                                        <p:tgtEl>
                                          <p:spTgt spid="12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5"/>
                                        </p:tgtEl>
                                        <p:attrNameLst>
                                          <p:attrName>style.visibility</p:attrName>
                                        </p:attrNameLst>
                                      </p:cBhvr>
                                      <p:to>
                                        <p:strVal val="visible"/>
                                      </p:to>
                                    </p:set>
                                    <p:anim calcmode="lin" valueType="num">
                                      <p:cBhvr>
                                        <p:cTn id="70" dur="500" fill="hold"/>
                                        <p:tgtEl>
                                          <p:spTgt spid="125"/>
                                        </p:tgtEl>
                                        <p:attrNameLst>
                                          <p:attrName>ppt_w</p:attrName>
                                        </p:attrNameLst>
                                      </p:cBhvr>
                                      <p:tavLst>
                                        <p:tav tm="0">
                                          <p:val>
                                            <p:fltVal val="0"/>
                                          </p:val>
                                        </p:tav>
                                        <p:tav tm="100000">
                                          <p:val>
                                            <p:strVal val="#ppt_w"/>
                                          </p:val>
                                        </p:tav>
                                      </p:tavLst>
                                    </p:anim>
                                    <p:anim calcmode="lin" valueType="num">
                                      <p:cBhvr>
                                        <p:cTn id="71" dur="500" fill="hold"/>
                                        <p:tgtEl>
                                          <p:spTgt spid="125"/>
                                        </p:tgtEl>
                                        <p:attrNameLst>
                                          <p:attrName>ppt_h</p:attrName>
                                        </p:attrNameLst>
                                      </p:cBhvr>
                                      <p:tavLst>
                                        <p:tav tm="0">
                                          <p:val>
                                            <p:fltVal val="0"/>
                                          </p:val>
                                        </p:tav>
                                        <p:tav tm="100000">
                                          <p:val>
                                            <p:strVal val="#ppt_h"/>
                                          </p:val>
                                        </p:tav>
                                      </p:tavLst>
                                    </p:anim>
                                    <p:animEffect transition="in" filter="fade">
                                      <p:cBhvr>
                                        <p:cTn id="72" dur="500"/>
                                        <p:tgtEl>
                                          <p:spTgt spid="12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2"/>
                                        </p:tgtEl>
                                        <p:attrNameLst>
                                          <p:attrName>style.visibility</p:attrName>
                                        </p:attrNameLst>
                                      </p:cBhvr>
                                      <p:to>
                                        <p:strVal val="visible"/>
                                      </p:to>
                                    </p:set>
                                    <p:anim calcmode="lin" valueType="num">
                                      <p:cBhvr>
                                        <p:cTn id="77" dur="500" fill="hold"/>
                                        <p:tgtEl>
                                          <p:spTgt spid="132"/>
                                        </p:tgtEl>
                                        <p:attrNameLst>
                                          <p:attrName>ppt_w</p:attrName>
                                        </p:attrNameLst>
                                      </p:cBhvr>
                                      <p:tavLst>
                                        <p:tav tm="0">
                                          <p:val>
                                            <p:fltVal val="0"/>
                                          </p:val>
                                        </p:tav>
                                        <p:tav tm="100000">
                                          <p:val>
                                            <p:strVal val="#ppt_w"/>
                                          </p:val>
                                        </p:tav>
                                      </p:tavLst>
                                    </p:anim>
                                    <p:anim calcmode="lin" valueType="num">
                                      <p:cBhvr>
                                        <p:cTn id="78" dur="500" fill="hold"/>
                                        <p:tgtEl>
                                          <p:spTgt spid="132"/>
                                        </p:tgtEl>
                                        <p:attrNameLst>
                                          <p:attrName>ppt_h</p:attrName>
                                        </p:attrNameLst>
                                      </p:cBhvr>
                                      <p:tavLst>
                                        <p:tav tm="0">
                                          <p:val>
                                            <p:fltVal val="0"/>
                                          </p:val>
                                        </p:tav>
                                        <p:tav tm="100000">
                                          <p:val>
                                            <p:strVal val="#ppt_h"/>
                                          </p:val>
                                        </p:tav>
                                      </p:tavLst>
                                    </p:anim>
                                    <p:animEffect transition="in" filter="fade">
                                      <p:cBhvr>
                                        <p:cTn id="79" dur="500"/>
                                        <p:tgtEl>
                                          <p:spTgt spid="132"/>
                                        </p:tgtEl>
                                      </p:cBhvr>
                                    </p:animEffect>
                                  </p:childTnLst>
                                </p:cTn>
                              </p:par>
                              <p:par>
                                <p:cTn id="80" presetID="53" presetClass="entr" presetSubtype="16" fill="hold" nodeType="withEffect">
                                  <p:stCondLst>
                                    <p:cond delay="0"/>
                                  </p:stCondLst>
                                  <p:childTnLst>
                                    <p:set>
                                      <p:cBhvr>
                                        <p:cTn id="81" dur="1" fill="hold">
                                          <p:stCondLst>
                                            <p:cond delay="0"/>
                                          </p:stCondLst>
                                        </p:cTn>
                                        <p:tgtEl>
                                          <p:spTgt spid="131"/>
                                        </p:tgtEl>
                                        <p:attrNameLst>
                                          <p:attrName>style.visibility</p:attrName>
                                        </p:attrNameLst>
                                      </p:cBhvr>
                                      <p:to>
                                        <p:strVal val="visible"/>
                                      </p:to>
                                    </p:set>
                                    <p:anim calcmode="lin" valueType="num">
                                      <p:cBhvr>
                                        <p:cTn id="82" dur="500" fill="hold"/>
                                        <p:tgtEl>
                                          <p:spTgt spid="131"/>
                                        </p:tgtEl>
                                        <p:attrNameLst>
                                          <p:attrName>ppt_w</p:attrName>
                                        </p:attrNameLst>
                                      </p:cBhvr>
                                      <p:tavLst>
                                        <p:tav tm="0">
                                          <p:val>
                                            <p:fltVal val="0"/>
                                          </p:val>
                                        </p:tav>
                                        <p:tav tm="100000">
                                          <p:val>
                                            <p:strVal val="#ppt_w"/>
                                          </p:val>
                                        </p:tav>
                                      </p:tavLst>
                                    </p:anim>
                                    <p:anim calcmode="lin" valueType="num">
                                      <p:cBhvr>
                                        <p:cTn id="83" dur="500" fill="hold"/>
                                        <p:tgtEl>
                                          <p:spTgt spid="131"/>
                                        </p:tgtEl>
                                        <p:attrNameLst>
                                          <p:attrName>ppt_h</p:attrName>
                                        </p:attrNameLst>
                                      </p:cBhvr>
                                      <p:tavLst>
                                        <p:tav tm="0">
                                          <p:val>
                                            <p:fltVal val="0"/>
                                          </p:val>
                                        </p:tav>
                                        <p:tav tm="100000">
                                          <p:val>
                                            <p:strVal val="#ppt_h"/>
                                          </p:val>
                                        </p:tav>
                                      </p:tavLst>
                                    </p:anim>
                                    <p:animEffect transition="in" filter="fade">
                                      <p:cBhvr>
                                        <p:cTn id="84" dur="500"/>
                                        <p:tgtEl>
                                          <p:spTgt spid="131"/>
                                        </p:tgtEl>
                                      </p:cBhvr>
                                    </p:animEffect>
                                  </p:childTnLst>
                                </p:cTn>
                              </p:par>
                              <p:par>
                                <p:cTn id="85" presetID="53" presetClass="entr" presetSubtype="16" fill="hold" nodeType="withEffect">
                                  <p:stCondLst>
                                    <p:cond delay="0"/>
                                  </p:stCondLst>
                                  <p:childTnLst>
                                    <p:set>
                                      <p:cBhvr>
                                        <p:cTn id="86" dur="1" fill="hold">
                                          <p:stCondLst>
                                            <p:cond delay="0"/>
                                          </p:stCondLst>
                                        </p:cTn>
                                        <p:tgtEl>
                                          <p:spTgt spid="134"/>
                                        </p:tgtEl>
                                        <p:attrNameLst>
                                          <p:attrName>style.visibility</p:attrName>
                                        </p:attrNameLst>
                                      </p:cBhvr>
                                      <p:to>
                                        <p:strVal val="visible"/>
                                      </p:to>
                                    </p:set>
                                    <p:anim calcmode="lin" valueType="num">
                                      <p:cBhvr>
                                        <p:cTn id="87" dur="500" fill="hold"/>
                                        <p:tgtEl>
                                          <p:spTgt spid="134"/>
                                        </p:tgtEl>
                                        <p:attrNameLst>
                                          <p:attrName>ppt_w</p:attrName>
                                        </p:attrNameLst>
                                      </p:cBhvr>
                                      <p:tavLst>
                                        <p:tav tm="0">
                                          <p:val>
                                            <p:fltVal val="0"/>
                                          </p:val>
                                        </p:tav>
                                        <p:tav tm="100000">
                                          <p:val>
                                            <p:strVal val="#ppt_w"/>
                                          </p:val>
                                        </p:tav>
                                      </p:tavLst>
                                    </p:anim>
                                    <p:anim calcmode="lin" valueType="num">
                                      <p:cBhvr>
                                        <p:cTn id="88" dur="500" fill="hold"/>
                                        <p:tgtEl>
                                          <p:spTgt spid="134"/>
                                        </p:tgtEl>
                                        <p:attrNameLst>
                                          <p:attrName>ppt_h</p:attrName>
                                        </p:attrNameLst>
                                      </p:cBhvr>
                                      <p:tavLst>
                                        <p:tav tm="0">
                                          <p:val>
                                            <p:fltVal val="0"/>
                                          </p:val>
                                        </p:tav>
                                        <p:tav tm="100000">
                                          <p:val>
                                            <p:strVal val="#ppt_h"/>
                                          </p:val>
                                        </p:tav>
                                      </p:tavLst>
                                    </p:anim>
                                    <p:animEffect transition="in" filter="fade">
                                      <p:cBhvr>
                                        <p:cTn id="89" dur="500"/>
                                        <p:tgtEl>
                                          <p:spTgt spid="134"/>
                                        </p:tgtEl>
                                      </p:cBhvr>
                                    </p:animEffect>
                                  </p:childTnLst>
                                </p:cTn>
                              </p:par>
                              <p:par>
                                <p:cTn id="90" presetID="53" presetClass="entr" presetSubtype="16" fill="hold" nodeType="withEffect">
                                  <p:stCondLst>
                                    <p:cond delay="0"/>
                                  </p:stCondLst>
                                  <p:childTnLst>
                                    <p:set>
                                      <p:cBhvr>
                                        <p:cTn id="91" dur="1" fill="hold">
                                          <p:stCondLst>
                                            <p:cond delay="0"/>
                                          </p:stCondLst>
                                        </p:cTn>
                                        <p:tgtEl>
                                          <p:spTgt spid="133"/>
                                        </p:tgtEl>
                                        <p:attrNameLst>
                                          <p:attrName>style.visibility</p:attrName>
                                        </p:attrNameLst>
                                      </p:cBhvr>
                                      <p:to>
                                        <p:strVal val="visible"/>
                                      </p:to>
                                    </p:set>
                                    <p:anim calcmode="lin" valueType="num">
                                      <p:cBhvr>
                                        <p:cTn id="92" dur="500" fill="hold"/>
                                        <p:tgtEl>
                                          <p:spTgt spid="133"/>
                                        </p:tgtEl>
                                        <p:attrNameLst>
                                          <p:attrName>ppt_w</p:attrName>
                                        </p:attrNameLst>
                                      </p:cBhvr>
                                      <p:tavLst>
                                        <p:tav tm="0">
                                          <p:val>
                                            <p:fltVal val="0"/>
                                          </p:val>
                                        </p:tav>
                                        <p:tav tm="100000">
                                          <p:val>
                                            <p:strVal val="#ppt_w"/>
                                          </p:val>
                                        </p:tav>
                                      </p:tavLst>
                                    </p:anim>
                                    <p:anim calcmode="lin" valueType="num">
                                      <p:cBhvr>
                                        <p:cTn id="93" dur="500" fill="hold"/>
                                        <p:tgtEl>
                                          <p:spTgt spid="133"/>
                                        </p:tgtEl>
                                        <p:attrNameLst>
                                          <p:attrName>ppt_h</p:attrName>
                                        </p:attrNameLst>
                                      </p:cBhvr>
                                      <p:tavLst>
                                        <p:tav tm="0">
                                          <p:val>
                                            <p:fltVal val="0"/>
                                          </p:val>
                                        </p:tav>
                                        <p:tav tm="100000">
                                          <p:val>
                                            <p:strVal val="#ppt_h"/>
                                          </p:val>
                                        </p:tav>
                                      </p:tavLst>
                                    </p:anim>
                                    <p:animEffect transition="in" filter="fade">
                                      <p:cBhvr>
                                        <p:cTn id="94" dur="500"/>
                                        <p:tgtEl>
                                          <p:spTgt spid="133"/>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35"/>
                                        </p:tgtEl>
                                        <p:attrNameLst>
                                          <p:attrName>style.visibility</p:attrName>
                                        </p:attrNameLst>
                                      </p:cBhvr>
                                      <p:to>
                                        <p:strVal val="visible"/>
                                      </p:to>
                                    </p:set>
                                    <p:anim calcmode="lin" valueType="num">
                                      <p:cBhvr>
                                        <p:cTn id="99" dur="500" fill="hold"/>
                                        <p:tgtEl>
                                          <p:spTgt spid="135"/>
                                        </p:tgtEl>
                                        <p:attrNameLst>
                                          <p:attrName>ppt_w</p:attrName>
                                        </p:attrNameLst>
                                      </p:cBhvr>
                                      <p:tavLst>
                                        <p:tav tm="0">
                                          <p:val>
                                            <p:fltVal val="0"/>
                                          </p:val>
                                        </p:tav>
                                        <p:tav tm="100000">
                                          <p:val>
                                            <p:strVal val="#ppt_w"/>
                                          </p:val>
                                        </p:tav>
                                      </p:tavLst>
                                    </p:anim>
                                    <p:anim calcmode="lin" valueType="num">
                                      <p:cBhvr>
                                        <p:cTn id="100" dur="500" fill="hold"/>
                                        <p:tgtEl>
                                          <p:spTgt spid="135"/>
                                        </p:tgtEl>
                                        <p:attrNameLst>
                                          <p:attrName>ppt_h</p:attrName>
                                        </p:attrNameLst>
                                      </p:cBhvr>
                                      <p:tavLst>
                                        <p:tav tm="0">
                                          <p:val>
                                            <p:fltVal val="0"/>
                                          </p:val>
                                        </p:tav>
                                        <p:tav tm="100000">
                                          <p:val>
                                            <p:strVal val="#ppt_h"/>
                                          </p:val>
                                        </p:tav>
                                      </p:tavLst>
                                    </p:anim>
                                    <p:animEffect transition="in" filter="fade">
                                      <p:cBhvr>
                                        <p:cTn id="101" dur="500"/>
                                        <p:tgtEl>
                                          <p:spTgt spid="135"/>
                                        </p:tgtEl>
                                      </p:cBhvr>
                                    </p:animEffect>
                                  </p:childTnLst>
                                </p:cTn>
                              </p:par>
                              <p:par>
                                <p:cTn id="102" presetID="53" presetClass="entr" presetSubtype="16" fill="hold" nodeType="withEffect">
                                  <p:stCondLst>
                                    <p:cond delay="0"/>
                                  </p:stCondLst>
                                  <p:childTnLst>
                                    <p:set>
                                      <p:cBhvr>
                                        <p:cTn id="103" dur="1" fill="hold">
                                          <p:stCondLst>
                                            <p:cond delay="0"/>
                                          </p:stCondLst>
                                        </p:cTn>
                                        <p:tgtEl>
                                          <p:spTgt spid="138"/>
                                        </p:tgtEl>
                                        <p:attrNameLst>
                                          <p:attrName>style.visibility</p:attrName>
                                        </p:attrNameLst>
                                      </p:cBhvr>
                                      <p:to>
                                        <p:strVal val="visible"/>
                                      </p:to>
                                    </p:set>
                                    <p:anim calcmode="lin" valueType="num">
                                      <p:cBhvr>
                                        <p:cTn id="104" dur="500" fill="hold"/>
                                        <p:tgtEl>
                                          <p:spTgt spid="138"/>
                                        </p:tgtEl>
                                        <p:attrNameLst>
                                          <p:attrName>ppt_w</p:attrName>
                                        </p:attrNameLst>
                                      </p:cBhvr>
                                      <p:tavLst>
                                        <p:tav tm="0">
                                          <p:val>
                                            <p:fltVal val="0"/>
                                          </p:val>
                                        </p:tav>
                                        <p:tav tm="100000">
                                          <p:val>
                                            <p:strVal val="#ppt_w"/>
                                          </p:val>
                                        </p:tav>
                                      </p:tavLst>
                                    </p:anim>
                                    <p:anim calcmode="lin" valueType="num">
                                      <p:cBhvr>
                                        <p:cTn id="105" dur="500" fill="hold"/>
                                        <p:tgtEl>
                                          <p:spTgt spid="138"/>
                                        </p:tgtEl>
                                        <p:attrNameLst>
                                          <p:attrName>ppt_h</p:attrName>
                                        </p:attrNameLst>
                                      </p:cBhvr>
                                      <p:tavLst>
                                        <p:tav tm="0">
                                          <p:val>
                                            <p:fltVal val="0"/>
                                          </p:val>
                                        </p:tav>
                                        <p:tav tm="100000">
                                          <p:val>
                                            <p:strVal val="#ppt_h"/>
                                          </p:val>
                                        </p:tav>
                                      </p:tavLst>
                                    </p:anim>
                                    <p:animEffect transition="in" filter="fade">
                                      <p:cBhvr>
                                        <p:cTn id="106" dur="500"/>
                                        <p:tgtEl>
                                          <p:spTgt spid="138"/>
                                        </p:tgtEl>
                                      </p:cBhvr>
                                    </p:animEffect>
                                  </p:childTnLst>
                                </p:cTn>
                              </p:par>
                              <p:par>
                                <p:cTn id="107" presetID="53" presetClass="entr" presetSubtype="16" fill="hold" nodeType="withEffect">
                                  <p:stCondLst>
                                    <p:cond delay="0"/>
                                  </p:stCondLst>
                                  <p:childTnLst>
                                    <p:set>
                                      <p:cBhvr>
                                        <p:cTn id="108" dur="1" fill="hold">
                                          <p:stCondLst>
                                            <p:cond delay="0"/>
                                          </p:stCondLst>
                                        </p:cTn>
                                        <p:tgtEl>
                                          <p:spTgt spid="137"/>
                                        </p:tgtEl>
                                        <p:attrNameLst>
                                          <p:attrName>style.visibility</p:attrName>
                                        </p:attrNameLst>
                                      </p:cBhvr>
                                      <p:to>
                                        <p:strVal val="visible"/>
                                      </p:to>
                                    </p:set>
                                    <p:anim calcmode="lin" valueType="num">
                                      <p:cBhvr>
                                        <p:cTn id="109" dur="500" fill="hold"/>
                                        <p:tgtEl>
                                          <p:spTgt spid="137"/>
                                        </p:tgtEl>
                                        <p:attrNameLst>
                                          <p:attrName>ppt_w</p:attrName>
                                        </p:attrNameLst>
                                      </p:cBhvr>
                                      <p:tavLst>
                                        <p:tav tm="0">
                                          <p:val>
                                            <p:fltVal val="0"/>
                                          </p:val>
                                        </p:tav>
                                        <p:tav tm="100000">
                                          <p:val>
                                            <p:strVal val="#ppt_w"/>
                                          </p:val>
                                        </p:tav>
                                      </p:tavLst>
                                    </p:anim>
                                    <p:anim calcmode="lin" valueType="num">
                                      <p:cBhvr>
                                        <p:cTn id="110" dur="500" fill="hold"/>
                                        <p:tgtEl>
                                          <p:spTgt spid="137"/>
                                        </p:tgtEl>
                                        <p:attrNameLst>
                                          <p:attrName>ppt_h</p:attrName>
                                        </p:attrNameLst>
                                      </p:cBhvr>
                                      <p:tavLst>
                                        <p:tav tm="0">
                                          <p:val>
                                            <p:fltVal val="0"/>
                                          </p:val>
                                        </p:tav>
                                        <p:tav tm="100000">
                                          <p:val>
                                            <p:strVal val="#ppt_h"/>
                                          </p:val>
                                        </p:tav>
                                      </p:tavLst>
                                    </p:anim>
                                    <p:animEffect transition="in" filter="fade">
                                      <p:cBhvr>
                                        <p:cTn id="111" dur="500"/>
                                        <p:tgtEl>
                                          <p:spTgt spid="137"/>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36"/>
                                        </p:tgtEl>
                                        <p:attrNameLst>
                                          <p:attrName>style.visibility</p:attrName>
                                        </p:attrNameLst>
                                      </p:cBhvr>
                                      <p:to>
                                        <p:strVal val="visible"/>
                                      </p:to>
                                    </p:set>
                                    <p:anim calcmode="lin" valueType="num">
                                      <p:cBhvr>
                                        <p:cTn id="114" dur="500" fill="hold"/>
                                        <p:tgtEl>
                                          <p:spTgt spid="136"/>
                                        </p:tgtEl>
                                        <p:attrNameLst>
                                          <p:attrName>ppt_w</p:attrName>
                                        </p:attrNameLst>
                                      </p:cBhvr>
                                      <p:tavLst>
                                        <p:tav tm="0">
                                          <p:val>
                                            <p:fltVal val="0"/>
                                          </p:val>
                                        </p:tav>
                                        <p:tav tm="100000">
                                          <p:val>
                                            <p:strVal val="#ppt_w"/>
                                          </p:val>
                                        </p:tav>
                                      </p:tavLst>
                                    </p:anim>
                                    <p:anim calcmode="lin" valueType="num">
                                      <p:cBhvr>
                                        <p:cTn id="115" dur="500" fill="hold"/>
                                        <p:tgtEl>
                                          <p:spTgt spid="136"/>
                                        </p:tgtEl>
                                        <p:attrNameLst>
                                          <p:attrName>ppt_h</p:attrName>
                                        </p:attrNameLst>
                                      </p:cBhvr>
                                      <p:tavLst>
                                        <p:tav tm="0">
                                          <p:val>
                                            <p:fltVal val="0"/>
                                          </p:val>
                                        </p:tav>
                                        <p:tav tm="100000">
                                          <p:val>
                                            <p:strVal val="#ppt_h"/>
                                          </p:val>
                                        </p:tav>
                                      </p:tavLst>
                                    </p:anim>
                                    <p:animEffect transition="in" filter="fade">
                                      <p:cBhvr>
                                        <p:cTn id="116"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5" grpId="0"/>
      <p:bldP spid="132" grpId="0"/>
      <p:bldP spid="1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1981200" y="304800"/>
            <a:ext cx="6248400" cy="5738647"/>
            <a:chOff x="1981200" y="304800"/>
            <a:chExt cx="6248400" cy="5738647"/>
          </a:xfrm>
        </p:grpSpPr>
        <p:cxnSp>
          <p:nvCxnSpPr>
            <p:cNvPr id="82" name="Straight Connector 81"/>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6" name="Straight Connector 8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8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9" name="Straight Connector 8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0"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9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2" name="Straight Connector 9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5" name="Straight Connector 9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6"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9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bg1"/>
                  </a:solidFill>
                  <a:latin typeface="Myriad Pro Cond" pitchFamily="34" charset="0"/>
                </a:rPr>
                <a:t>Project overview </a:t>
              </a:r>
              <a:r>
                <a:rPr lang="en-US" sz="1400" dirty="0" smtClean="0">
                  <a:solidFill>
                    <a:schemeClr val="tx1">
                      <a:lumMod val="65000"/>
                      <a:lumOff val="35000"/>
                    </a:schemeClr>
                  </a:solidFill>
                  <a:latin typeface="Myriad Pro Cond" pitchFamily="34" charset="0"/>
                </a:rPr>
                <a:t>+ design concept</a:t>
              </a:r>
            </a:p>
          </p:txBody>
        </p:sp>
        <p:cxnSp>
          <p:nvCxnSpPr>
            <p:cNvPr id="98" name="Straight Connector 9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0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pic>
        <p:nvPicPr>
          <p:cNvPr id="139" name="Picture 12" descr="X:\ppt pic\map 1_ edit.png"/>
          <p:cNvPicPr>
            <a:picLocks noChangeAspect="1" noChangeArrowheads="1"/>
          </p:cNvPicPr>
          <p:nvPr/>
        </p:nvPicPr>
        <p:blipFill>
          <a:blip r:embed="rId2">
            <a:extLst>
              <a:ext uri="{28A0092B-C50C-407E-A947-70E740481C1C}">
                <a14:useLocalDpi xmlns:a14="http://schemas.microsoft.com/office/drawing/2010/main" val="0"/>
              </a:ext>
            </a:extLst>
          </a:blip>
          <a:srcRect l="12502" r="13020"/>
          <a:stretch>
            <a:fillRect/>
          </a:stretch>
        </p:blipFill>
        <p:spPr bwMode="auto">
          <a:xfrm>
            <a:off x="13223875" y="1767328"/>
            <a:ext cx="43005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9717088" y="1951476"/>
            <a:ext cx="2214562" cy="2632077"/>
            <a:chOff x="18972213" y="1913376"/>
            <a:chExt cx="2214562" cy="2632077"/>
          </a:xfrm>
        </p:grpSpPr>
        <p:pic>
          <p:nvPicPr>
            <p:cNvPr id="140" name="Picture 15" descr="X:\ppt pic\map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2213" y="2091178"/>
              <a:ext cx="22145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Freeform 140"/>
            <p:cNvSpPr/>
            <p:nvPr/>
          </p:nvSpPr>
          <p:spPr>
            <a:xfrm>
              <a:off x="19808825" y="2091176"/>
              <a:ext cx="1030288" cy="1938338"/>
            </a:xfrm>
            <a:custGeom>
              <a:avLst/>
              <a:gdLst>
                <a:gd name="connsiteX0" fmla="*/ 952500 w 1276350"/>
                <a:gd name="connsiteY0" fmla="*/ 0 h 2400300"/>
                <a:gd name="connsiteX1" fmla="*/ 590550 w 1276350"/>
                <a:gd name="connsiteY1" fmla="*/ 647700 h 2400300"/>
                <a:gd name="connsiteX2" fmla="*/ 152400 w 1276350"/>
                <a:gd name="connsiteY2" fmla="*/ 1381125 h 2400300"/>
                <a:gd name="connsiteX3" fmla="*/ 114300 w 1276350"/>
                <a:gd name="connsiteY3" fmla="*/ 1676400 h 2400300"/>
                <a:gd name="connsiteX4" fmla="*/ 85725 w 1276350"/>
                <a:gd name="connsiteY4" fmla="*/ 1933575 h 2400300"/>
                <a:gd name="connsiteX5" fmla="*/ 0 w 1276350"/>
                <a:gd name="connsiteY5" fmla="*/ 2114550 h 2400300"/>
                <a:gd name="connsiteX6" fmla="*/ 28575 w 1276350"/>
                <a:gd name="connsiteY6" fmla="*/ 2381250 h 2400300"/>
                <a:gd name="connsiteX7" fmla="*/ 123825 w 1276350"/>
                <a:gd name="connsiteY7" fmla="*/ 2400300 h 2400300"/>
                <a:gd name="connsiteX8" fmla="*/ 314325 w 1276350"/>
                <a:gd name="connsiteY8" fmla="*/ 2247900 h 2400300"/>
                <a:gd name="connsiteX9" fmla="*/ 390525 w 1276350"/>
                <a:gd name="connsiteY9" fmla="*/ 2219325 h 2400300"/>
                <a:gd name="connsiteX10" fmla="*/ 571500 w 1276350"/>
                <a:gd name="connsiteY10" fmla="*/ 2200275 h 2400300"/>
                <a:gd name="connsiteX11" fmla="*/ 647700 w 1276350"/>
                <a:gd name="connsiteY11" fmla="*/ 1905000 h 2400300"/>
                <a:gd name="connsiteX12" fmla="*/ 628650 w 1276350"/>
                <a:gd name="connsiteY12" fmla="*/ 1733550 h 2400300"/>
                <a:gd name="connsiteX13" fmla="*/ 676275 w 1276350"/>
                <a:gd name="connsiteY13" fmla="*/ 1666875 h 2400300"/>
                <a:gd name="connsiteX14" fmla="*/ 704850 w 1276350"/>
                <a:gd name="connsiteY14" fmla="*/ 1638300 h 2400300"/>
                <a:gd name="connsiteX15" fmla="*/ 1085850 w 1276350"/>
                <a:gd name="connsiteY15" fmla="*/ 1019175 h 2400300"/>
                <a:gd name="connsiteX16" fmla="*/ 1028700 w 1276350"/>
                <a:gd name="connsiteY16" fmla="*/ 885825 h 2400300"/>
                <a:gd name="connsiteX17" fmla="*/ 1276350 w 1276350"/>
                <a:gd name="connsiteY17" fmla="*/ 647700 h 2400300"/>
                <a:gd name="connsiteX18" fmla="*/ 1152525 w 1276350"/>
                <a:gd name="connsiteY18" fmla="*/ 419100 h 2400300"/>
                <a:gd name="connsiteX19" fmla="*/ 1152525 w 1276350"/>
                <a:gd name="connsiteY19" fmla="*/ 19050 h 2400300"/>
                <a:gd name="connsiteX20" fmla="*/ 952500 w 1276350"/>
                <a:gd name="connsiteY20"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6350" h="2400300">
                  <a:moveTo>
                    <a:pt x="952500" y="0"/>
                  </a:moveTo>
                  <a:lnTo>
                    <a:pt x="590550" y="647700"/>
                  </a:lnTo>
                  <a:lnTo>
                    <a:pt x="152400" y="1381125"/>
                  </a:lnTo>
                  <a:lnTo>
                    <a:pt x="114300" y="1676400"/>
                  </a:lnTo>
                  <a:lnTo>
                    <a:pt x="85725" y="1933575"/>
                  </a:lnTo>
                  <a:lnTo>
                    <a:pt x="0" y="2114550"/>
                  </a:lnTo>
                  <a:lnTo>
                    <a:pt x="28575" y="2381250"/>
                  </a:lnTo>
                  <a:lnTo>
                    <a:pt x="123825" y="2400300"/>
                  </a:lnTo>
                  <a:lnTo>
                    <a:pt x="314325" y="2247900"/>
                  </a:lnTo>
                  <a:lnTo>
                    <a:pt x="390525" y="2219325"/>
                  </a:lnTo>
                  <a:lnTo>
                    <a:pt x="571500" y="2200275"/>
                  </a:lnTo>
                  <a:lnTo>
                    <a:pt x="647700" y="1905000"/>
                  </a:lnTo>
                  <a:lnTo>
                    <a:pt x="628650" y="1733550"/>
                  </a:lnTo>
                  <a:cubicBezTo>
                    <a:pt x="644525" y="1711325"/>
                    <a:pt x="659213" y="1688202"/>
                    <a:pt x="676275" y="1666875"/>
                  </a:cubicBezTo>
                  <a:cubicBezTo>
                    <a:pt x="684690" y="1656356"/>
                    <a:pt x="704850" y="1638300"/>
                    <a:pt x="704850" y="1638300"/>
                  </a:cubicBezTo>
                  <a:lnTo>
                    <a:pt x="1085850" y="1019175"/>
                  </a:lnTo>
                  <a:lnTo>
                    <a:pt x="1028700" y="885825"/>
                  </a:lnTo>
                  <a:lnTo>
                    <a:pt x="1276350" y="647700"/>
                  </a:lnTo>
                  <a:lnTo>
                    <a:pt x="1152525" y="419100"/>
                  </a:lnTo>
                  <a:lnTo>
                    <a:pt x="1152525" y="19050"/>
                  </a:lnTo>
                  <a:lnTo>
                    <a:pt x="95250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2" name="TextBox 4"/>
            <p:cNvSpPr txBox="1">
              <a:spLocks noChangeArrowheads="1"/>
            </p:cNvSpPr>
            <p:nvPr/>
          </p:nvSpPr>
          <p:spPr bwMode="auto">
            <a:xfrm rot="18034007">
              <a:off x="19854069" y="2338003"/>
              <a:ext cx="1249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solidFill>
                    <a:schemeClr val="bg1"/>
                  </a:solidFill>
                  <a:latin typeface="Myriad Pro Cond" pitchFamily="34" charset="0"/>
                </a:rPr>
                <a:t>Manhattan</a:t>
              </a:r>
              <a:endParaRPr lang="en-US" sz="1400" dirty="0">
                <a:solidFill>
                  <a:schemeClr val="bg1"/>
                </a:solidFill>
                <a:latin typeface="Myriad Pro Cond" pitchFamily="34" charset="0"/>
              </a:endParaRPr>
            </a:p>
          </p:txBody>
        </p:sp>
      </p:grpSp>
      <p:sp>
        <p:nvSpPr>
          <p:cNvPr id="143" name="Rectangle 142"/>
          <p:cNvSpPr/>
          <p:nvPr/>
        </p:nvSpPr>
        <p:spPr>
          <a:xfrm>
            <a:off x="15128876" y="3291326"/>
            <a:ext cx="409575" cy="304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4" name="Straight Connector 143"/>
          <p:cNvCxnSpPr/>
          <p:nvPr/>
        </p:nvCxnSpPr>
        <p:spPr>
          <a:xfrm flipH="1" flipV="1">
            <a:off x="14900275" y="3045264"/>
            <a:ext cx="228600" cy="246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14614525" y="3057964"/>
            <a:ext cx="2921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a:spLocks noChangeArrowheads="1"/>
          </p:cNvSpPr>
          <p:nvPr/>
        </p:nvSpPr>
        <p:spPr bwMode="auto">
          <a:xfrm>
            <a:off x="13506451" y="2861114"/>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a:solidFill>
                  <a:schemeClr val="bg1"/>
                </a:solidFill>
                <a:latin typeface="Myriad Pro Cond" pitchFamily="34" charset="0"/>
              </a:rPr>
              <a:t>the Houston</a:t>
            </a:r>
          </a:p>
        </p:txBody>
      </p:sp>
      <p:sp>
        <p:nvSpPr>
          <p:cNvPr id="147" name="Rectangle 146"/>
          <p:cNvSpPr/>
          <p:nvPr/>
        </p:nvSpPr>
        <p:spPr>
          <a:xfrm>
            <a:off x="10594975" y="3216714"/>
            <a:ext cx="304800" cy="227012"/>
          </a:xfrm>
          <a:prstGeom prst="rect">
            <a:avLst/>
          </a:prstGeom>
          <a:noFill/>
          <a:ln w="28575">
            <a:solidFill>
              <a:srgbClr val="05C0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05C0D9"/>
              </a:solidFill>
              <a:cs typeface="Arial" charset="0"/>
            </a:endParaRPr>
          </a:p>
        </p:txBody>
      </p:sp>
      <p:cxnSp>
        <p:nvCxnSpPr>
          <p:cNvPr id="148" name="Straight Connector 147"/>
          <p:cNvCxnSpPr/>
          <p:nvPr/>
        </p:nvCxnSpPr>
        <p:spPr>
          <a:xfrm flipV="1">
            <a:off x="10899775" y="1767326"/>
            <a:ext cx="2324100" cy="1447800"/>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899775" y="3443728"/>
            <a:ext cx="2324100" cy="1616075"/>
          </a:xfrm>
          <a:prstGeom prst="line">
            <a:avLst/>
          </a:prstGeom>
          <a:ln w="28575">
            <a:solidFill>
              <a:srgbClr val="05C0D9"/>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3315951" y="1822390"/>
            <a:ext cx="381000" cy="344489"/>
            <a:chOff x="18516600" y="184589"/>
            <a:chExt cx="381000" cy="344489"/>
          </a:xfrm>
        </p:grpSpPr>
        <p:cxnSp>
          <p:nvCxnSpPr>
            <p:cNvPr id="150" name="Straight Arrow Connector 149"/>
            <p:cNvCxnSpPr/>
            <p:nvPr/>
          </p:nvCxnSpPr>
          <p:spPr>
            <a:xfrm flipV="1">
              <a:off x="18516600" y="184589"/>
              <a:ext cx="0" cy="304800"/>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8516600" y="221103"/>
              <a:ext cx="381000" cy="307975"/>
            </a:xfrm>
            <a:prstGeom prst="rect">
              <a:avLst/>
            </a:prstGeom>
            <a:noFill/>
          </p:spPr>
          <p:txBody>
            <a:bodyPr>
              <a:spAutoFit/>
            </a:bodyPr>
            <a:lstStyle/>
            <a:p>
              <a:pPr fontAlgn="auto">
                <a:spcBef>
                  <a:spcPts val="0"/>
                </a:spcBef>
                <a:spcAft>
                  <a:spcPts val="0"/>
                </a:spcAft>
                <a:defRPr/>
              </a:pPr>
              <a:r>
                <a:rPr lang="en-US" sz="1400" dirty="0">
                  <a:solidFill>
                    <a:schemeClr val="bg1">
                      <a:lumMod val="65000"/>
                    </a:schemeClr>
                  </a:solidFill>
                  <a:latin typeface="Myriad Pro" pitchFamily="34" charset="0"/>
                  <a:cs typeface="+mn-cs"/>
                </a:rPr>
                <a:t>N</a:t>
              </a:r>
            </a:p>
          </p:txBody>
        </p:sp>
      </p:grpSp>
      <p:sp>
        <p:nvSpPr>
          <p:cNvPr id="4" name="Freeform 3"/>
          <p:cNvSpPr/>
          <p:nvPr/>
        </p:nvSpPr>
        <p:spPr>
          <a:xfrm>
            <a:off x="15554699" y="1752600"/>
            <a:ext cx="853888" cy="1835524"/>
          </a:xfrm>
          <a:custGeom>
            <a:avLst/>
            <a:gdLst>
              <a:gd name="connsiteX0" fmla="*/ 0 w 853888"/>
              <a:gd name="connsiteY0" fmla="*/ 1835524 h 1835524"/>
              <a:gd name="connsiteX1" fmla="*/ 40341 w 853888"/>
              <a:gd name="connsiteY1" fmla="*/ 1573306 h 1835524"/>
              <a:gd name="connsiteX2" fmla="*/ 168088 w 853888"/>
              <a:gd name="connsiteY2" fmla="*/ 1284194 h 1835524"/>
              <a:gd name="connsiteX3" fmla="*/ 295835 w 853888"/>
              <a:gd name="connsiteY3" fmla="*/ 880782 h 1835524"/>
              <a:gd name="connsiteX4" fmla="*/ 517711 w 853888"/>
              <a:gd name="connsiteY4" fmla="*/ 712694 h 1835524"/>
              <a:gd name="connsiteX5" fmla="*/ 611841 w 853888"/>
              <a:gd name="connsiteY5" fmla="*/ 470647 h 1835524"/>
              <a:gd name="connsiteX6" fmla="*/ 611841 w 853888"/>
              <a:gd name="connsiteY6" fmla="*/ 248771 h 1835524"/>
              <a:gd name="connsiteX7" fmla="*/ 853888 w 853888"/>
              <a:gd name="connsiteY7" fmla="*/ 0 h 18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888" h="1835524">
                <a:moveTo>
                  <a:pt x="0" y="1835524"/>
                </a:moveTo>
                <a:cubicBezTo>
                  <a:pt x="6163" y="1750359"/>
                  <a:pt x="12326" y="1665194"/>
                  <a:pt x="40341" y="1573306"/>
                </a:cubicBezTo>
                <a:cubicBezTo>
                  <a:pt x="68356" y="1481418"/>
                  <a:pt x="125506" y="1399615"/>
                  <a:pt x="168088" y="1284194"/>
                </a:cubicBezTo>
                <a:cubicBezTo>
                  <a:pt x="210670" y="1168773"/>
                  <a:pt x="237565" y="976032"/>
                  <a:pt x="295835" y="880782"/>
                </a:cubicBezTo>
                <a:cubicBezTo>
                  <a:pt x="354106" y="785532"/>
                  <a:pt x="465043" y="781050"/>
                  <a:pt x="517711" y="712694"/>
                </a:cubicBezTo>
                <a:cubicBezTo>
                  <a:pt x="570379" y="644338"/>
                  <a:pt x="596153" y="547967"/>
                  <a:pt x="611841" y="470647"/>
                </a:cubicBezTo>
                <a:cubicBezTo>
                  <a:pt x="627529" y="393326"/>
                  <a:pt x="571500" y="327212"/>
                  <a:pt x="611841" y="248771"/>
                </a:cubicBezTo>
                <a:cubicBezTo>
                  <a:pt x="652182" y="170330"/>
                  <a:pt x="810185" y="41462"/>
                  <a:pt x="853888" y="0"/>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flipH="1" flipV="1">
            <a:off x="15852307" y="2657249"/>
            <a:ext cx="228600" cy="246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6055975" y="2903311"/>
            <a:ext cx="2921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p:cNvSpPr txBox="1">
            <a:spLocks noChangeArrowheads="1"/>
          </p:cNvSpPr>
          <p:nvPr/>
        </p:nvSpPr>
        <p:spPr bwMode="auto">
          <a:xfrm>
            <a:off x="16348075" y="2714519"/>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smtClean="0">
                <a:solidFill>
                  <a:schemeClr val="bg1"/>
                </a:solidFill>
                <a:latin typeface="Myriad Pro Cond" pitchFamily="34" charset="0"/>
              </a:rPr>
              <a:t>High Line</a:t>
            </a:r>
            <a:endParaRPr lang="en-US" sz="2000" dirty="0">
              <a:solidFill>
                <a:schemeClr val="bg1"/>
              </a:solidFill>
              <a:latin typeface="Myriad Pro Cond" pitchFamily="34" charset="0"/>
            </a:endParaRPr>
          </a:p>
        </p:txBody>
      </p:sp>
      <p:grpSp>
        <p:nvGrpSpPr>
          <p:cNvPr id="5" name="Group 4"/>
          <p:cNvGrpSpPr/>
          <p:nvPr/>
        </p:nvGrpSpPr>
        <p:grpSpPr>
          <a:xfrm>
            <a:off x="18059400" y="1841746"/>
            <a:ext cx="9829800" cy="3140075"/>
            <a:chOff x="18059400" y="1841746"/>
            <a:chExt cx="9829800" cy="3140075"/>
          </a:xfrm>
        </p:grpSpPr>
        <p:pic>
          <p:nvPicPr>
            <p:cNvPr id="63" name="Picture 4" descr="X:\ppt pic\meat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9814" y="2770436"/>
              <a:ext cx="20081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 descr="X:\ppt pic\meat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0" y="2770434"/>
              <a:ext cx="18415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 descr="X:\ppt pic\meat 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95050" y="2779959"/>
              <a:ext cx="1797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7" descr="X:\ppt pic\meat 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79400" y="2794248"/>
              <a:ext cx="1828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8" descr="X:\ppt pic\meat 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1488" y="2779961"/>
              <a:ext cx="1878012"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67"/>
            <p:cNvSpPr/>
            <p:nvPr/>
          </p:nvSpPr>
          <p:spPr>
            <a:xfrm>
              <a:off x="18211799" y="1841746"/>
              <a:ext cx="9677401" cy="92868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cs typeface="Arial" charset="0"/>
              </a:endParaRPr>
            </a:p>
          </p:txBody>
        </p:sp>
        <p:sp>
          <p:nvSpPr>
            <p:cNvPr id="69" name="Rectangle 68"/>
            <p:cNvSpPr/>
            <p:nvPr/>
          </p:nvSpPr>
          <p:spPr>
            <a:xfrm>
              <a:off x="18059400" y="3991221"/>
              <a:ext cx="96774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cs typeface="Arial" charset="0"/>
              </a:endParaRPr>
            </a:p>
          </p:txBody>
        </p:sp>
      </p:grpSp>
    </p:spTree>
    <p:extLst>
      <p:ext uri="{BB962C8B-B14F-4D97-AF65-F5344CB8AC3E}">
        <p14:creationId xmlns:p14="http://schemas.microsoft.com/office/powerpoint/2010/main" val="314196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500"/>
                                        <p:tgtEl>
                                          <p:spTgt spid="14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par>
                                <p:cTn id="21" presetID="10" presetClass="entr" presetSubtype="0"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fade">
                                      <p:cBhvr>
                                        <p:cTn id="23" dur="500"/>
                                        <p:tgtEl>
                                          <p:spTgt spid="13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nodeType="afterEffect">
                                  <p:stCondLst>
                                    <p:cond delay="25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6" grpId="0"/>
      <p:bldP spid="147" grpId="0" animBg="1"/>
      <p:bldP spid="4" grpId="0" animBg="1"/>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27"/>
          <p:cNvSpPr txBox="1">
            <a:spLocks noChangeArrowheads="1"/>
          </p:cNvSpPr>
          <p:nvPr/>
        </p:nvSpPr>
        <p:spPr bwMode="auto">
          <a:xfrm>
            <a:off x="9431338" y="3644205"/>
            <a:ext cx="8534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a:solidFill>
                  <a:schemeClr val="bg1"/>
                </a:solidFill>
                <a:latin typeface="Myriad Pro Cond" pitchFamily="34" charset="0"/>
              </a:rPr>
              <a:t>The future Houston is designed to </a:t>
            </a:r>
            <a:r>
              <a:rPr lang="en-US" sz="2400" dirty="0">
                <a:solidFill>
                  <a:srgbClr val="05C0D9"/>
                </a:solidFill>
                <a:latin typeface="Myriad Pro Cond" pitchFamily="34" charset="0"/>
              </a:rPr>
              <a:t>embrace and reciprocate the energy </a:t>
            </a:r>
            <a:r>
              <a:rPr lang="en-US" sz="2400" dirty="0">
                <a:solidFill>
                  <a:schemeClr val="bg1"/>
                </a:solidFill>
                <a:latin typeface="Myriad Pro Cond" pitchFamily="34" charset="0"/>
              </a:rPr>
              <a:t>of the neighborhood and provide a </a:t>
            </a:r>
            <a:r>
              <a:rPr lang="en-US" sz="2400" dirty="0">
                <a:solidFill>
                  <a:srgbClr val="05C0D9"/>
                </a:solidFill>
                <a:latin typeface="Myriad Pro Cond" pitchFamily="34" charset="0"/>
              </a:rPr>
              <a:t>stimulating and immersive </a:t>
            </a:r>
            <a:r>
              <a:rPr lang="en-US" sz="2400" dirty="0">
                <a:solidFill>
                  <a:schemeClr val="bg1"/>
                </a:solidFill>
                <a:latin typeface="Myriad Pro Cond" pitchFamily="34" charset="0"/>
              </a:rPr>
              <a:t>space in which to experience art.</a:t>
            </a:r>
          </a:p>
          <a:p>
            <a:pPr eaLnBrk="1" hangingPunct="1">
              <a:lnSpc>
                <a:spcPct val="50000"/>
              </a:lnSpc>
            </a:pPr>
            <a:endParaRPr lang="en-US" sz="2400" dirty="0">
              <a:solidFill>
                <a:schemeClr val="bg1"/>
              </a:solidFill>
              <a:latin typeface="Myriad Pro Cond" pitchFamily="34" charset="0"/>
            </a:endParaRPr>
          </a:p>
          <a:p>
            <a:pPr eaLnBrk="1" hangingPunct="1"/>
            <a:r>
              <a:rPr lang="en-US" sz="2400" dirty="0">
                <a:solidFill>
                  <a:schemeClr val="bg1"/>
                </a:solidFill>
                <a:latin typeface="Myriad Pro Cond" pitchFamily="34" charset="0"/>
              </a:rPr>
              <a:t>- Renzo Piano</a:t>
            </a:r>
          </a:p>
        </p:txBody>
      </p:sp>
      <p:sp>
        <p:nvSpPr>
          <p:cNvPr id="58" name="TextBox 47"/>
          <p:cNvSpPr txBox="1">
            <a:spLocks noChangeArrowheads="1"/>
          </p:cNvSpPr>
          <p:nvPr/>
        </p:nvSpPr>
        <p:spPr bwMode="auto">
          <a:xfrm>
            <a:off x="9431338" y="1510605"/>
            <a:ext cx="845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a:solidFill>
                  <a:schemeClr val="bg1"/>
                </a:solidFill>
                <a:latin typeface="Myriad Pro Cond" pitchFamily="34" charset="0"/>
              </a:rPr>
              <a:t>“The museum will be a </a:t>
            </a:r>
            <a:r>
              <a:rPr lang="en-US" sz="2400" dirty="0">
                <a:solidFill>
                  <a:srgbClr val="05C0D9"/>
                </a:solidFill>
                <a:latin typeface="Myriad Pro Cond" pitchFamily="34" charset="0"/>
              </a:rPr>
              <a:t>dynamic </a:t>
            </a:r>
            <a:r>
              <a:rPr lang="en-US" sz="2400" dirty="0">
                <a:solidFill>
                  <a:schemeClr val="bg1"/>
                </a:solidFill>
                <a:latin typeface="Myriad Pro Cond" pitchFamily="34" charset="0"/>
              </a:rPr>
              <a:t>new presence downtown … as a vital resource that </a:t>
            </a:r>
            <a:r>
              <a:rPr lang="en-US" sz="2400" dirty="0">
                <a:solidFill>
                  <a:srgbClr val="05C0D9"/>
                </a:solidFill>
                <a:latin typeface="Myriad Pro Cond" pitchFamily="34" charset="0"/>
              </a:rPr>
              <a:t>engages the neighborhood</a:t>
            </a:r>
            <a:r>
              <a:rPr lang="en-US" sz="2400" dirty="0">
                <a:solidFill>
                  <a:schemeClr val="bg1"/>
                </a:solidFill>
                <a:latin typeface="Myriad Pro Cond" pitchFamily="34" charset="0"/>
              </a:rPr>
              <a:t>, </a:t>
            </a:r>
            <a:r>
              <a:rPr lang="en-US" sz="2400" dirty="0">
                <a:solidFill>
                  <a:srgbClr val="05C0D9"/>
                </a:solidFill>
                <a:latin typeface="Myriad Pro Cond" pitchFamily="34" charset="0"/>
              </a:rPr>
              <a:t>enlivens the cultural dialogue</a:t>
            </a:r>
            <a:r>
              <a:rPr lang="en-US" sz="2400" dirty="0">
                <a:solidFill>
                  <a:schemeClr val="bg1"/>
                </a:solidFill>
                <a:latin typeface="Myriad Pro Cond" pitchFamily="34" charset="0"/>
              </a:rPr>
              <a:t>, and </a:t>
            </a:r>
            <a:r>
              <a:rPr lang="en-US" sz="2400" dirty="0">
                <a:solidFill>
                  <a:srgbClr val="05C0D9"/>
                </a:solidFill>
                <a:latin typeface="Myriad Pro Cond" pitchFamily="34" charset="0"/>
              </a:rPr>
              <a:t>welcomes the people of New York and beyond.</a:t>
            </a:r>
            <a:r>
              <a:rPr lang="en-US" sz="2400" dirty="0">
                <a:solidFill>
                  <a:schemeClr val="bg1"/>
                </a:solidFill>
                <a:latin typeface="Myriad Pro Cond" pitchFamily="34" charset="0"/>
              </a:rPr>
              <a:t>”</a:t>
            </a:r>
          </a:p>
          <a:p>
            <a:pPr eaLnBrk="1" hangingPunct="1">
              <a:lnSpc>
                <a:spcPct val="50000"/>
              </a:lnSpc>
            </a:pPr>
            <a:r>
              <a:rPr lang="en-US" sz="2400" dirty="0">
                <a:solidFill>
                  <a:schemeClr val="bg1"/>
                </a:solidFill>
                <a:latin typeface="Myriad Pro Cond" pitchFamily="34" charset="0"/>
              </a:rPr>
              <a:t> </a:t>
            </a:r>
          </a:p>
          <a:p>
            <a:pPr eaLnBrk="1" hangingPunct="1"/>
            <a:r>
              <a:rPr lang="en-US" sz="2400" dirty="0">
                <a:solidFill>
                  <a:schemeClr val="bg1"/>
                </a:solidFill>
                <a:latin typeface="Myriad Pro Cond" pitchFamily="34" charset="0"/>
              </a:rPr>
              <a:t>- Neil G. </a:t>
            </a:r>
            <a:r>
              <a:rPr lang="en-US" sz="2400" dirty="0" err="1">
                <a:solidFill>
                  <a:schemeClr val="bg1"/>
                </a:solidFill>
                <a:latin typeface="Myriad Pro Cond" pitchFamily="34" charset="0"/>
              </a:rPr>
              <a:t>Bluhm</a:t>
            </a:r>
            <a:r>
              <a:rPr lang="en-US" sz="2400" dirty="0">
                <a:solidFill>
                  <a:schemeClr val="bg1"/>
                </a:solidFill>
                <a:latin typeface="Myriad Pro Cond" pitchFamily="34" charset="0"/>
              </a:rPr>
              <a:t>, president of the Board of Trustees</a:t>
            </a:r>
            <a:endParaRPr lang="en-US" sz="2400" dirty="0">
              <a:solidFill>
                <a:srgbClr val="F2F2F2"/>
              </a:solidFill>
              <a:latin typeface="Myriad Pro Cond" pitchFamily="34" charset="0"/>
            </a:endParaRPr>
          </a:p>
        </p:txBody>
      </p:sp>
      <p:grpSp>
        <p:nvGrpSpPr>
          <p:cNvPr id="79" name="Group 78"/>
          <p:cNvGrpSpPr/>
          <p:nvPr/>
        </p:nvGrpSpPr>
        <p:grpSpPr>
          <a:xfrm>
            <a:off x="1981200" y="304800"/>
            <a:ext cx="6248400" cy="5738647"/>
            <a:chOff x="1981200" y="304800"/>
            <a:chExt cx="6248400" cy="5738647"/>
          </a:xfrm>
        </p:grpSpPr>
        <p:cxnSp>
          <p:nvCxnSpPr>
            <p:cNvPr id="80" name="Straight Connector 79"/>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82"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84" name="Straight Connector 83"/>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TextBox 5"/>
            <p:cNvSpPr txBox="1">
              <a:spLocks noChangeArrowheads="1"/>
            </p:cNvSpPr>
            <p:nvPr/>
          </p:nvSpPr>
          <p:spPr bwMode="auto">
            <a:xfrm>
              <a:off x="1981200" y="2135775"/>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a:solidFill>
                    <a:schemeClr val="tx1">
                      <a:lumMod val="65000"/>
                      <a:lumOff val="35000"/>
                    </a:schemeClr>
                  </a:solidFill>
                  <a:latin typeface="Myriad Pro Cond" pitchFamily="34" charset="0"/>
                </a:rPr>
                <a:t>3</a:t>
              </a:r>
              <a:endParaRPr lang="en-US" sz="5100" dirty="0" smtClean="0">
                <a:solidFill>
                  <a:schemeClr val="tx1">
                    <a:lumMod val="65000"/>
                    <a:lumOff val="35000"/>
                  </a:schemeClr>
                </a:solidFill>
                <a:latin typeface="Myriad Pro Cond" pitchFamily="34" charset="0"/>
              </a:endParaRPr>
            </a:p>
          </p:txBody>
        </p:sp>
        <p:sp>
          <p:nvSpPr>
            <p:cNvPr id="86"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87" name="Straight Connector 86"/>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89"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90" name="Straight Connector 89"/>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92"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93" name="Straight Connector 92"/>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95"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a:t>
              </a:r>
              <a:r>
                <a:rPr lang="en-US" sz="1400" dirty="0" smtClean="0">
                  <a:solidFill>
                    <a:schemeClr val="bg1"/>
                  </a:solidFill>
                  <a:latin typeface="Myriad Pro Cond" pitchFamily="34" charset="0"/>
                </a:rPr>
                <a:t>design concept</a:t>
              </a:r>
            </a:p>
          </p:txBody>
        </p:sp>
        <p:cxnSp>
          <p:nvCxnSpPr>
            <p:cNvPr id="96" name="Straight Connector 95"/>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98"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352965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27"/>
          <p:cNvSpPr txBox="1">
            <a:spLocks noChangeArrowheads="1"/>
          </p:cNvSpPr>
          <p:nvPr/>
        </p:nvSpPr>
        <p:spPr bwMode="auto">
          <a:xfrm>
            <a:off x="9431338" y="3643193"/>
            <a:ext cx="8534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a:solidFill>
                  <a:schemeClr val="tx1">
                    <a:lumMod val="65000"/>
                    <a:lumOff val="35000"/>
                  </a:schemeClr>
                </a:solidFill>
                <a:latin typeface="Myriad Pro Cond" pitchFamily="34" charset="0"/>
              </a:rPr>
              <a:t>The future Houston is designed to embrace and reciprocate the energy of the neighborhood and provide a stimulating and immersive space in which to experience art.</a:t>
            </a:r>
          </a:p>
          <a:p>
            <a:pPr eaLnBrk="1" hangingPunct="1">
              <a:lnSpc>
                <a:spcPct val="50000"/>
              </a:lnSpc>
            </a:pPr>
            <a:endParaRPr lang="en-US" sz="2400" dirty="0">
              <a:solidFill>
                <a:schemeClr val="tx1">
                  <a:lumMod val="65000"/>
                  <a:lumOff val="35000"/>
                </a:schemeClr>
              </a:solidFill>
              <a:latin typeface="Myriad Pro Cond" pitchFamily="34" charset="0"/>
            </a:endParaRPr>
          </a:p>
          <a:p>
            <a:pPr eaLnBrk="1" hangingPunct="1"/>
            <a:r>
              <a:rPr lang="en-US" sz="2400" dirty="0">
                <a:solidFill>
                  <a:schemeClr val="tx1">
                    <a:lumMod val="65000"/>
                    <a:lumOff val="35000"/>
                  </a:schemeClr>
                </a:solidFill>
                <a:latin typeface="Myriad Pro Cond" pitchFamily="34" charset="0"/>
              </a:rPr>
              <a:t>- Renzo Piano</a:t>
            </a:r>
          </a:p>
        </p:txBody>
      </p:sp>
      <p:sp>
        <p:nvSpPr>
          <p:cNvPr id="58" name="TextBox 47"/>
          <p:cNvSpPr txBox="1">
            <a:spLocks noChangeArrowheads="1"/>
          </p:cNvSpPr>
          <p:nvPr/>
        </p:nvSpPr>
        <p:spPr bwMode="auto">
          <a:xfrm>
            <a:off x="9431338" y="1509593"/>
            <a:ext cx="845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dirty="0">
                <a:solidFill>
                  <a:schemeClr val="tx1">
                    <a:lumMod val="65000"/>
                    <a:lumOff val="35000"/>
                  </a:schemeClr>
                </a:solidFill>
                <a:latin typeface="Myriad Pro Cond" pitchFamily="34" charset="0"/>
              </a:rPr>
              <a:t>“The museum will be a dynamic new presence downtown … as a vital resource that engages the neighborhood, enlivens the cultural dialogue, and welcomes the people of New York and beyond.”</a:t>
            </a:r>
          </a:p>
          <a:p>
            <a:pPr eaLnBrk="1" hangingPunct="1">
              <a:lnSpc>
                <a:spcPct val="50000"/>
              </a:lnSpc>
            </a:pPr>
            <a:r>
              <a:rPr lang="en-US" sz="2400" dirty="0">
                <a:solidFill>
                  <a:schemeClr val="tx1">
                    <a:lumMod val="65000"/>
                    <a:lumOff val="35000"/>
                  </a:schemeClr>
                </a:solidFill>
                <a:latin typeface="Myriad Pro Cond" pitchFamily="34" charset="0"/>
              </a:rPr>
              <a:t> </a:t>
            </a:r>
          </a:p>
          <a:p>
            <a:pPr eaLnBrk="1" hangingPunct="1"/>
            <a:r>
              <a:rPr lang="en-US" sz="2400" dirty="0">
                <a:solidFill>
                  <a:schemeClr val="tx1">
                    <a:lumMod val="65000"/>
                    <a:lumOff val="35000"/>
                  </a:schemeClr>
                </a:solidFill>
                <a:latin typeface="Myriad Pro Cond" pitchFamily="34" charset="0"/>
              </a:rPr>
              <a:t>- Neil G. </a:t>
            </a:r>
            <a:r>
              <a:rPr lang="en-US" sz="2400" dirty="0" err="1">
                <a:solidFill>
                  <a:schemeClr val="tx1">
                    <a:lumMod val="65000"/>
                    <a:lumOff val="35000"/>
                  </a:schemeClr>
                </a:solidFill>
                <a:latin typeface="Myriad Pro Cond" pitchFamily="34" charset="0"/>
              </a:rPr>
              <a:t>Bluhm</a:t>
            </a:r>
            <a:r>
              <a:rPr lang="en-US" sz="2400" dirty="0">
                <a:solidFill>
                  <a:schemeClr val="tx1">
                    <a:lumMod val="65000"/>
                    <a:lumOff val="35000"/>
                  </a:schemeClr>
                </a:solidFill>
                <a:latin typeface="Myriad Pro Cond" pitchFamily="34" charset="0"/>
              </a:rPr>
              <a:t>, president of the Board of Trustees</a:t>
            </a:r>
          </a:p>
        </p:txBody>
      </p:sp>
      <p:sp>
        <p:nvSpPr>
          <p:cNvPr id="59" name="文本框 2"/>
          <p:cNvSpPr txBox="1">
            <a:spLocks noChangeArrowheads="1"/>
          </p:cNvSpPr>
          <p:nvPr/>
        </p:nvSpPr>
        <p:spPr bwMode="auto">
          <a:xfrm>
            <a:off x="17846675" y="3171706"/>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kumimoji="1" lang="zh-CN" altLang="en-US"/>
          </a:p>
        </p:txBody>
      </p:sp>
      <p:sp>
        <p:nvSpPr>
          <p:cNvPr id="60" name="TextBox 5"/>
          <p:cNvSpPr txBox="1">
            <a:spLocks noChangeArrowheads="1"/>
          </p:cNvSpPr>
          <p:nvPr/>
        </p:nvSpPr>
        <p:spPr bwMode="auto">
          <a:xfrm>
            <a:off x="11936412" y="4176593"/>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solidFill>
                  <a:srgbClr val="FFFFFF"/>
                </a:solidFill>
                <a:latin typeface="Myriad Pro Cond" pitchFamily="34" charset="0"/>
              </a:rPr>
              <a:t>stimulating</a:t>
            </a:r>
          </a:p>
        </p:txBody>
      </p:sp>
      <p:sp>
        <p:nvSpPr>
          <p:cNvPr id="61" name="TextBox 5"/>
          <p:cNvSpPr txBox="1">
            <a:spLocks noChangeArrowheads="1"/>
          </p:cNvSpPr>
          <p:nvPr/>
        </p:nvSpPr>
        <p:spPr bwMode="auto">
          <a:xfrm>
            <a:off x="10564812" y="2500193"/>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solidFill>
                  <a:srgbClr val="FFFFFF"/>
                </a:solidFill>
                <a:latin typeface="Myriad Pro Cond" pitchFamily="34" charset="0"/>
              </a:rPr>
              <a:t>engaging</a:t>
            </a:r>
          </a:p>
        </p:txBody>
      </p:sp>
      <p:sp>
        <p:nvSpPr>
          <p:cNvPr id="62" name="TextBox 5"/>
          <p:cNvSpPr txBox="1">
            <a:spLocks noChangeArrowheads="1"/>
          </p:cNvSpPr>
          <p:nvPr/>
        </p:nvSpPr>
        <p:spPr bwMode="auto">
          <a:xfrm>
            <a:off x="14298612" y="4633793"/>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a:solidFill>
                  <a:srgbClr val="FFFFFF"/>
                </a:solidFill>
                <a:latin typeface="Myriad Pro Cond" pitchFamily="34" charset="0"/>
              </a:rPr>
              <a:t>immersive</a:t>
            </a:r>
          </a:p>
        </p:txBody>
      </p:sp>
      <p:sp>
        <p:nvSpPr>
          <p:cNvPr id="63" name="TextBox 5"/>
          <p:cNvSpPr txBox="1">
            <a:spLocks noChangeArrowheads="1"/>
          </p:cNvSpPr>
          <p:nvPr/>
        </p:nvSpPr>
        <p:spPr bwMode="auto">
          <a:xfrm>
            <a:off x="15670212" y="1890593"/>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solidFill>
                  <a:srgbClr val="FFFFFF"/>
                </a:solidFill>
                <a:latin typeface="Myriad Pro Cond" pitchFamily="34" charset="0"/>
              </a:rPr>
              <a:t>welcoming</a:t>
            </a:r>
          </a:p>
        </p:txBody>
      </p:sp>
      <p:sp>
        <p:nvSpPr>
          <p:cNvPr id="64" name="TextBox 5"/>
          <p:cNvSpPr txBox="1">
            <a:spLocks noChangeArrowheads="1"/>
          </p:cNvSpPr>
          <p:nvPr/>
        </p:nvSpPr>
        <p:spPr bwMode="auto">
          <a:xfrm>
            <a:off x="11902855" y="12954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solidFill>
                  <a:srgbClr val="FFFFFF"/>
                </a:solidFill>
                <a:latin typeface="Myriad Pro Cond" pitchFamily="34" charset="0"/>
              </a:rPr>
              <a:t>dynamic</a:t>
            </a:r>
          </a:p>
        </p:txBody>
      </p:sp>
      <p:sp>
        <p:nvSpPr>
          <p:cNvPr id="65" name="TextBox 5"/>
          <p:cNvSpPr txBox="1">
            <a:spLocks noChangeArrowheads="1"/>
          </p:cNvSpPr>
          <p:nvPr/>
        </p:nvSpPr>
        <p:spPr bwMode="auto">
          <a:xfrm>
            <a:off x="12469812" y="2119193"/>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a:solidFill>
                  <a:srgbClr val="FFFFFF"/>
                </a:solidFill>
                <a:latin typeface="Myriad Pro Cond" pitchFamily="34" charset="0"/>
              </a:rPr>
              <a:t>enlivening</a:t>
            </a:r>
          </a:p>
        </p:txBody>
      </p:sp>
      <p:sp>
        <p:nvSpPr>
          <p:cNvPr id="66" name="TextBox 5"/>
          <p:cNvSpPr txBox="1">
            <a:spLocks noChangeArrowheads="1"/>
          </p:cNvSpPr>
          <p:nvPr/>
        </p:nvSpPr>
        <p:spPr bwMode="auto">
          <a:xfrm>
            <a:off x="14908212" y="3414593"/>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a:solidFill>
                  <a:srgbClr val="FFFFFF"/>
                </a:solidFill>
                <a:latin typeface="Myriad Pro Cond" pitchFamily="34" charset="0"/>
              </a:rPr>
              <a:t>energetic</a:t>
            </a:r>
          </a:p>
        </p:txBody>
      </p:sp>
      <p:sp>
        <p:nvSpPr>
          <p:cNvPr id="75" name="Oval 74"/>
          <p:cNvSpPr/>
          <p:nvPr/>
        </p:nvSpPr>
        <p:spPr>
          <a:xfrm>
            <a:off x="12088812" y="2906593"/>
            <a:ext cx="2209800" cy="1193800"/>
          </a:xfrm>
          <a:prstGeom prst="ellipse">
            <a:avLst/>
          </a:prstGeom>
          <a:noFill/>
          <a:ln>
            <a:solidFill>
              <a:srgbClr val="05C0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grpSp>
        <p:nvGrpSpPr>
          <p:cNvPr id="122" name="Group 121"/>
          <p:cNvGrpSpPr/>
          <p:nvPr/>
        </p:nvGrpSpPr>
        <p:grpSpPr>
          <a:xfrm>
            <a:off x="1981200" y="304800"/>
            <a:ext cx="6248400" cy="5738647"/>
            <a:chOff x="1981200" y="304800"/>
            <a:chExt cx="6248400" cy="5738647"/>
          </a:xfrm>
        </p:grpSpPr>
        <p:cxnSp>
          <p:nvCxnSpPr>
            <p:cNvPr id="123" name="Straight Connector 122"/>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4"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12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126" name="Straight Connector 12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7"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12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129" name="Straight Connector 12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0"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13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132" name="Straight Connector 13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3"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13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135" name="Straight Connector 13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13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a:t>
              </a:r>
              <a:r>
                <a:rPr lang="en-US" sz="1400" dirty="0" smtClean="0">
                  <a:solidFill>
                    <a:schemeClr val="bg1"/>
                  </a:solidFill>
                  <a:latin typeface="Myriad Pro Cond" pitchFamily="34" charset="0"/>
                </a:rPr>
                <a:t>design concept</a:t>
              </a:r>
            </a:p>
          </p:txBody>
        </p:sp>
        <p:cxnSp>
          <p:nvCxnSpPr>
            <p:cNvPr id="138" name="Straight Connector 13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4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spTree>
    <p:extLst>
      <p:ext uri="{BB962C8B-B14F-4D97-AF65-F5344CB8AC3E}">
        <p14:creationId xmlns:p14="http://schemas.microsoft.com/office/powerpoint/2010/main" val="22999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87037E-6 4.07407E-6 L 0.06626 0.09282 " pathEditMode="relative" rAng="0" ptsTypes="AA">
                                      <p:cBhvr>
                                        <p:cTn id="6" dur="1000" fill="hold"/>
                                        <p:tgtEl>
                                          <p:spTgt spid="61"/>
                                        </p:tgtEl>
                                        <p:attrNameLst>
                                          <p:attrName>ppt_x</p:attrName>
                                          <p:attrName>ppt_y</p:attrName>
                                        </p:attrNameLst>
                                      </p:cBhvr>
                                      <p:rCtr x="3310" y="4630"/>
                                    </p:animMotion>
                                  </p:childTnLst>
                                </p:cTn>
                              </p:par>
                              <p:par>
                                <p:cTn id="7" presetID="42" presetClass="path" presetSubtype="0" accel="50000" decel="50000" fill="hold" grpId="0" nodeType="withEffect">
                                  <p:stCondLst>
                                    <p:cond delay="0"/>
                                  </p:stCondLst>
                                  <p:childTnLst>
                                    <p:animMotion origin="layout" path="M 2.68519E-6 -3.7037E-7 L 0.01348 -0.08495 " pathEditMode="relative" rAng="0" ptsTypes="AA">
                                      <p:cBhvr>
                                        <p:cTn id="8" dur="1000" fill="hold"/>
                                        <p:tgtEl>
                                          <p:spTgt spid="65"/>
                                        </p:tgtEl>
                                        <p:attrNameLst>
                                          <p:attrName>ppt_x</p:attrName>
                                          <p:attrName>ppt_y</p:attrName>
                                        </p:attrNameLst>
                                      </p:cBhvr>
                                      <p:rCtr x="671" y="-4259"/>
                                    </p:animMotion>
                                  </p:childTnLst>
                                </p:cTn>
                              </p:par>
                              <p:par>
                                <p:cTn id="9" presetID="42" presetClass="path" presetSubtype="0" accel="50000" decel="50000" fill="hold" grpId="0" nodeType="withEffect">
                                  <p:stCondLst>
                                    <p:cond delay="0"/>
                                  </p:stCondLst>
                                  <p:childTnLst>
                                    <p:animMotion origin="layout" path="M 2.40741E-6 -1.48148E-6 L -0.07419 0.11296 " pathEditMode="relative" rAng="0" ptsTypes="AA">
                                      <p:cBhvr>
                                        <p:cTn id="10" dur="1000" fill="hold"/>
                                        <p:tgtEl>
                                          <p:spTgt spid="64"/>
                                        </p:tgtEl>
                                        <p:attrNameLst>
                                          <p:attrName>ppt_x</p:attrName>
                                          <p:attrName>ppt_y</p:attrName>
                                        </p:attrNameLst>
                                      </p:cBhvr>
                                      <p:rCtr x="-3709" y="5648"/>
                                    </p:animMotion>
                                  </p:childTnLst>
                                </p:cTn>
                              </p:par>
                              <p:par>
                                <p:cTn id="11" presetID="42" presetClass="path" presetSubtype="0" accel="50000" decel="50000" fill="hold" grpId="0" nodeType="withEffect">
                                  <p:stCondLst>
                                    <p:cond delay="0"/>
                                  </p:stCondLst>
                                  <p:childTnLst>
                                    <p:animMotion origin="layout" path="M -3.98148E-6 2.96296E-6 L -0.04485 0.0706 " pathEditMode="relative" rAng="0" ptsTypes="AA">
                                      <p:cBhvr>
                                        <p:cTn id="12" dur="1000" fill="hold"/>
                                        <p:tgtEl>
                                          <p:spTgt spid="63"/>
                                        </p:tgtEl>
                                        <p:attrNameLst>
                                          <p:attrName>ppt_x</p:attrName>
                                          <p:attrName>ppt_y</p:attrName>
                                        </p:attrNameLst>
                                      </p:cBhvr>
                                      <p:rCtr x="-2245" y="3519"/>
                                    </p:animMotion>
                                  </p:childTnLst>
                                </p:cTn>
                              </p:par>
                              <p:par>
                                <p:cTn id="13" presetID="42" presetClass="path" presetSubtype="0" accel="50000" decel="50000" fill="hold" grpId="0" nodeType="withEffect">
                                  <p:stCondLst>
                                    <p:cond delay="0"/>
                                  </p:stCondLst>
                                  <p:childTnLst>
                                    <p:animMotion origin="layout" path="M 3.7963E-6 -4.44444E-6 L -0.03652 0.12223 " pathEditMode="relative" rAng="0" ptsTypes="AA">
                                      <p:cBhvr>
                                        <p:cTn id="14" dur="1000" fill="hold"/>
                                        <p:tgtEl>
                                          <p:spTgt spid="66"/>
                                        </p:tgtEl>
                                        <p:attrNameLst>
                                          <p:attrName>ppt_x</p:attrName>
                                          <p:attrName>ppt_y</p:attrName>
                                        </p:attrNameLst>
                                      </p:cBhvr>
                                      <p:rCtr x="-1829" y="6111"/>
                                    </p:animMotion>
                                  </p:childTnLst>
                                </p:cTn>
                              </p:par>
                              <p:par>
                                <p:cTn id="15" presetID="42" presetClass="path" presetSubtype="0" accel="50000" decel="50000" fill="hold" grpId="0" nodeType="withEffect">
                                  <p:stCondLst>
                                    <p:cond delay="0"/>
                                  </p:stCondLst>
                                  <p:childTnLst>
                                    <p:animMotion origin="layout" path="M -3.98148E-6 2.96296E-6 L -0.09485 0.01504 " pathEditMode="relative" rAng="0" ptsTypes="AA">
                                      <p:cBhvr>
                                        <p:cTn id="16" dur="1000" fill="hold"/>
                                        <p:tgtEl>
                                          <p:spTgt spid="62"/>
                                        </p:tgtEl>
                                        <p:attrNameLst>
                                          <p:attrName>ppt_x</p:attrName>
                                          <p:attrName>ppt_y</p:attrName>
                                        </p:attrNameLst>
                                      </p:cBhvr>
                                      <p:rCtr x="-4745" y="741"/>
                                    </p:animMotion>
                                  </p:childTnLst>
                                </p:cTn>
                              </p:par>
                              <p:par>
                                <p:cTn id="17" presetID="42" presetClass="path" presetSubtype="0" accel="50000" decel="50000" fill="hold" grpId="0" nodeType="withEffect">
                                  <p:stCondLst>
                                    <p:cond delay="0"/>
                                  </p:stCondLst>
                                  <p:childTnLst>
                                    <p:animMotion origin="layout" path="M -2.87037E-6 -3.7037E-7 L -0.08929 -0.09606 " pathEditMode="relative" rAng="0" ptsTypes="AA">
                                      <p:cBhvr>
                                        <p:cTn id="18" dur="1000" fill="hold"/>
                                        <p:tgtEl>
                                          <p:spTgt spid="60"/>
                                        </p:tgtEl>
                                        <p:attrNameLst>
                                          <p:attrName>ppt_x</p:attrName>
                                          <p:attrName>ppt_y</p:attrName>
                                        </p:attrNameLst>
                                      </p:cBhvr>
                                      <p:rCtr x="-4468" y="-4815"/>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64" grpId="0"/>
      <p:bldP spid="65" grpId="0"/>
      <p:bldP spid="66" grpId="0"/>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2"/>
          <p:cNvSpPr txBox="1">
            <a:spLocks noChangeArrowheads="1"/>
          </p:cNvSpPr>
          <p:nvPr/>
        </p:nvSpPr>
        <p:spPr bwMode="auto">
          <a:xfrm>
            <a:off x="17846675" y="3171706"/>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kumimoji="1" lang="zh-CN" altLang="en-US"/>
          </a:p>
        </p:txBody>
      </p:sp>
      <p:grpSp>
        <p:nvGrpSpPr>
          <p:cNvPr id="122" name="Group 121"/>
          <p:cNvGrpSpPr/>
          <p:nvPr/>
        </p:nvGrpSpPr>
        <p:grpSpPr>
          <a:xfrm>
            <a:off x="1981200" y="304800"/>
            <a:ext cx="6248400" cy="5738647"/>
            <a:chOff x="1981200" y="304800"/>
            <a:chExt cx="6248400" cy="5738647"/>
          </a:xfrm>
        </p:grpSpPr>
        <p:cxnSp>
          <p:nvCxnSpPr>
            <p:cNvPr id="123" name="Straight Connector 122"/>
            <p:cNvCxnSpPr/>
            <p:nvPr/>
          </p:nvCxnSpPr>
          <p:spPr>
            <a:xfrm>
              <a:off x="2057400" y="22304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4" name="TextBox 5"/>
            <p:cNvSpPr txBox="1">
              <a:spLocks noChangeArrowheads="1"/>
            </p:cNvSpPr>
            <p:nvPr/>
          </p:nvSpPr>
          <p:spPr bwMode="auto">
            <a:xfrm>
              <a:off x="1981200" y="12213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4</a:t>
              </a:r>
            </a:p>
          </p:txBody>
        </p:sp>
        <p:sp>
          <p:nvSpPr>
            <p:cNvPr id="125" name="TextBox 5"/>
            <p:cNvSpPr txBox="1">
              <a:spLocks noChangeArrowheads="1"/>
            </p:cNvSpPr>
            <p:nvPr/>
          </p:nvSpPr>
          <p:spPr bwMode="auto">
            <a:xfrm>
              <a:off x="3048000" y="1461037"/>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Electrical Depth</a:t>
              </a:r>
            </a:p>
            <a:p>
              <a:pPr eaLnBrk="1" hangingPunct="1"/>
              <a:r>
                <a:rPr lang="en-US" sz="1400" dirty="0" smtClean="0">
                  <a:solidFill>
                    <a:schemeClr val="tx1">
                      <a:lumMod val="65000"/>
                      <a:lumOff val="35000"/>
                    </a:schemeClr>
                  </a:solidFill>
                  <a:latin typeface="Myriad Pro Cond" pitchFamily="34" charset="0"/>
                </a:rPr>
                <a:t>System type conversion + Cogeneration</a:t>
              </a:r>
            </a:p>
          </p:txBody>
        </p:sp>
        <p:cxnSp>
          <p:nvCxnSpPr>
            <p:cNvPr id="126" name="Straight Connector 125"/>
            <p:cNvCxnSpPr/>
            <p:nvPr/>
          </p:nvCxnSpPr>
          <p:spPr>
            <a:xfrm>
              <a:off x="2057400" y="3144878"/>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7" name="TextBox 5"/>
            <p:cNvSpPr txBox="1">
              <a:spLocks noChangeArrowheads="1"/>
            </p:cNvSpPr>
            <p:nvPr/>
          </p:nvSpPr>
          <p:spPr bwMode="auto">
            <a:xfrm>
              <a:off x="1981200" y="2135775"/>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3</a:t>
              </a:r>
            </a:p>
          </p:txBody>
        </p:sp>
        <p:sp>
          <p:nvSpPr>
            <p:cNvPr id="128" name="TextBox 5"/>
            <p:cNvSpPr txBox="1">
              <a:spLocks noChangeArrowheads="1"/>
            </p:cNvSpPr>
            <p:nvPr/>
          </p:nvSpPr>
          <p:spPr bwMode="auto">
            <a:xfrm>
              <a:off x="3048000" y="2375437"/>
              <a:ext cx="205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8</a:t>
              </a:r>
              <a:r>
                <a:rPr lang="en-US" sz="2000" b="1" baseline="30000" dirty="0" smtClean="0">
                  <a:solidFill>
                    <a:schemeClr val="tx1">
                      <a:lumMod val="65000"/>
                      <a:lumOff val="35000"/>
                    </a:schemeClr>
                  </a:solidFill>
                  <a:latin typeface="Myriad Pro Cond" pitchFamily="34" charset="0"/>
                </a:rPr>
                <a:t>th</a:t>
              </a:r>
              <a:r>
                <a:rPr lang="en-US" sz="2000" b="1" dirty="0" smtClean="0">
                  <a:solidFill>
                    <a:schemeClr val="tx1">
                      <a:lumMod val="65000"/>
                      <a:lumOff val="35000"/>
                    </a:schemeClr>
                  </a:solidFill>
                  <a:latin typeface="Myriad Pro Cond" pitchFamily="34" charset="0"/>
                </a:rPr>
                <a:t> floor gallery</a:t>
              </a:r>
            </a:p>
            <a:p>
              <a:pPr eaLnBrk="1" hangingPunct="1"/>
              <a:r>
                <a:rPr lang="en-US" sz="1400" dirty="0" smtClean="0">
                  <a:solidFill>
                    <a:schemeClr val="tx1">
                      <a:lumMod val="65000"/>
                      <a:lumOff val="35000"/>
                    </a:schemeClr>
                  </a:solidFill>
                  <a:latin typeface="Myriad Pro Cond" pitchFamily="34" charset="0"/>
                </a:rPr>
                <a:t>Large workspace + </a:t>
              </a:r>
              <a:r>
                <a:rPr lang="en-US" sz="1400" dirty="0" err="1" smtClean="0">
                  <a:solidFill>
                    <a:schemeClr val="tx1">
                      <a:lumMod val="65000"/>
                      <a:lumOff val="35000"/>
                    </a:schemeClr>
                  </a:solidFill>
                  <a:latin typeface="Myriad Pro Cond" pitchFamily="34" charset="0"/>
                </a:rPr>
                <a:t>daylighting</a:t>
              </a:r>
              <a:endParaRPr lang="en-US" sz="1400" dirty="0" smtClean="0">
                <a:solidFill>
                  <a:schemeClr val="tx1">
                    <a:lumMod val="65000"/>
                    <a:lumOff val="35000"/>
                  </a:schemeClr>
                </a:solidFill>
                <a:latin typeface="Myriad Pro Cond" pitchFamily="34" charset="0"/>
              </a:endParaRPr>
            </a:p>
          </p:txBody>
        </p:sp>
        <p:cxnSp>
          <p:nvCxnSpPr>
            <p:cNvPr id="129" name="Straight Connector 128"/>
            <p:cNvCxnSpPr/>
            <p:nvPr/>
          </p:nvCxnSpPr>
          <p:spPr>
            <a:xfrm>
              <a:off x="2057400" y="40829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0" name="TextBox 5"/>
            <p:cNvSpPr txBox="1">
              <a:spLocks noChangeArrowheads="1"/>
            </p:cNvSpPr>
            <p:nvPr/>
          </p:nvSpPr>
          <p:spPr bwMode="auto">
            <a:xfrm>
              <a:off x="1981200" y="30738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2</a:t>
              </a:r>
            </a:p>
          </p:txBody>
        </p:sp>
        <p:sp>
          <p:nvSpPr>
            <p:cNvPr id="131" name="TextBox 5"/>
            <p:cNvSpPr txBox="1">
              <a:spLocks noChangeArrowheads="1"/>
            </p:cNvSpPr>
            <p:nvPr/>
          </p:nvSpPr>
          <p:spPr bwMode="auto">
            <a:xfrm>
              <a:off x="3048000" y="33134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Theater	</a:t>
              </a:r>
            </a:p>
            <a:p>
              <a:pPr eaLnBrk="1" hangingPunct="1"/>
              <a:r>
                <a:rPr lang="en-US" sz="1400" dirty="0" smtClean="0">
                  <a:solidFill>
                    <a:schemeClr val="tx1">
                      <a:lumMod val="65000"/>
                      <a:lumOff val="35000"/>
                    </a:schemeClr>
                  </a:solidFill>
                  <a:latin typeface="Myriad Pro Cond" pitchFamily="34" charset="0"/>
                </a:rPr>
                <a:t>Special purpose space</a:t>
              </a:r>
            </a:p>
          </p:txBody>
        </p:sp>
        <p:cxnSp>
          <p:nvCxnSpPr>
            <p:cNvPr id="132" name="Straight Connector 131"/>
            <p:cNvCxnSpPr/>
            <p:nvPr/>
          </p:nvCxnSpPr>
          <p:spPr>
            <a:xfrm>
              <a:off x="2057400" y="50477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3" name="TextBox 5"/>
            <p:cNvSpPr txBox="1">
              <a:spLocks noChangeArrowheads="1"/>
            </p:cNvSpPr>
            <p:nvPr/>
          </p:nvSpPr>
          <p:spPr bwMode="auto">
            <a:xfrm>
              <a:off x="1981200" y="4038600"/>
              <a:ext cx="2214282"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1</a:t>
              </a:r>
            </a:p>
          </p:txBody>
        </p:sp>
        <p:sp>
          <p:nvSpPr>
            <p:cNvPr id="134" name="TextBox 5"/>
            <p:cNvSpPr txBox="1">
              <a:spLocks noChangeArrowheads="1"/>
            </p:cNvSpPr>
            <p:nvPr/>
          </p:nvSpPr>
          <p:spPr bwMode="auto">
            <a:xfrm>
              <a:off x="3048000" y="42782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Building facade</a:t>
              </a:r>
            </a:p>
            <a:p>
              <a:pPr eaLnBrk="1" hangingPunct="1"/>
              <a:r>
                <a:rPr lang="en-US" sz="1400" dirty="0" smtClean="0">
                  <a:solidFill>
                    <a:schemeClr val="tx1">
                      <a:lumMod val="65000"/>
                      <a:lumOff val="35000"/>
                    </a:schemeClr>
                  </a:solidFill>
                  <a:latin typeface="Myriad Pro Cond" pitchFamily="34" charset="0"/>
                </a:rPr>
                <a:t>Scale of perception + Exterior space</a:t>
              </a:r>
            </a:p>
          </p:txBody>
        </p:sp>
        <p:cxnSp>
          <p:nvCxnSpPr>
            <p:cNvPr id="135" name="Straight Connector 134"/>
            <p:cNvCxnSpPr/>
            <p:nvPr/>
          </p:nvCxnSpPr>
          <p:spPr>
            <a:xfrm>
              <a:off x="2057400" y="5911725"/>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TextBox 5"/>
            <p:cNvSpPr txBox="1">
              <a:spLocks noChangeArrowheads="1"/>
            </p:cNvSpPr>
            <p:nvPr/>
          </p:nvSpPr>
          <p:spPr bwMode="auto">
            <a:xfrm>
              <a:off x="1981200" y="4902622"/>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bg1"/>
                  </a:solidFill>
                  <a:latin typeface="Myriad Pro Cond" pitchFamily="34" charset="0"/>
                </a:rPr>
                <a:t>LG</a:t>
              </a:r>
            </a:p>
          </p:txBody>
        </p:sp>
        <p:sp>
          <p:nvSpPr>
            <p:cNvPr id="137" name="TextBox 5"/>
            <p:cNvSpPr txBox="1">
              <a:spLocks noChangeArrowheads="1"/>
            </p:cNvSpPr>
            <p:nvPr/>
          </p:nvSpPr>
          <p:spPr bwMode="auto">
            <a:xfrm>
              <a:off x="3048000" y="5142284"/>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bg1"/>
                  </a:solidFill>
                  <a:latin typeface="Myriad Pro Cond" pitchFamily="34" charset="0"/>
                </a:rPr>
                <a:t>Houston Museum of American Art</a:t>
              </a:r>
            </a:p>
            <a:p>
              <a:pPr eaLnBrk="1" hangingPunct="1"/>
              <a:r>
                <a:rPr lang="en-US" sz="1400" dirty="0" smtClean="0">
                  <a:solidFill>
                    <a:schemeClr val="tx1">
                      <a:lumMod val="65000"/>
                      <a:lumOff val="35000"/>
                    </a:schemeClr>
                  </a:solidFill>
                  <a:latin typeface="Myriad Pro Cond" pitchFamily="34" charset="0"/>
                </a:rPr>
                <a:t>Project overview + </a:t>
              </a:r>
              <a:r>
                <a:rPr lang="en-US" sz="1400" dirty="0" smtClean="0">
                  <a:solidFill>
                    <a:schemeClr val="bg1"/>
                  </a:solidFill>
                  <a:latin typeface="Myriad Pro Cond" pitchFamily="34" charset="0"/>
                </a:rPr>
                <a:t>design concept</a:t>
              </a:r>
            </a:p>
          </p:txBody>
        </p:sp>
        <p:cxnSp>
          <p:nvCxnSpPr>
            <p:cNvPr id="138" name="Straight Connector 137"/>
            <p:cNvCxnSpPr/>
            <p:nvPr/>
          </p:nvCxnSpPr>
          <p:spPr>
            <a:xfrm>
              <a:off x="2057400" y="1313903"/>
              <a:ext cx="4267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9" name="TextBox 5"/>
            <p:cNvSpPr txBox="1">
              <a:spLocks noChangeArrowheads="1"/>
            </p:cNvSpPr>
            <p:nvPr/>
          </p:nvSpPr>
          <p:spPr bwMode="auto">
            <a:xfrm>
              <a:off x="1981200" y="304800"/>
              <a:ext cx="2214282" cy="1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5100" dirty="0" smtClean="0">
                  <a:solidFill>
                    <a:schemeClr val="tx1">
                      <a:lumMod val="65000"/>
                      <a:lumOff val="35000"/>
                    </a:schemeClr>
                  </a:solidFill>
                  <a:latin typeface="Myriad Pro Cond" pitchFamily="34" charset="0"/>
                </a:rPr>
                <a:t>5</a:t>
              </a:r>
            </a:p>
          </p:txBody>
        </p:sp>
        <p:sp>
          <p:nvSpPr>
            <p:cNvPr id="140" name="TextBox 5"/>
            <p:cNvSpPr txBox="1">
              <a:spLocks noChangeArrowheads="1"/>
            </p:cNvSpPr>
            <p:nvPr/>
          </p:nvSpPr>
          <p:spPr bwMode="auto">
            <a:xfrm>
              <a:off x="3048000" y="544462"/>
              <a:ext cx="518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2000" b="1" dirty="0" smtClean="0">
                  <a:solidFill>
                    <a:schemeClr val="tx1">
                      <a:lumMod val="65000"/>
                      <a:lumOff val="35000"/>
                    </a:schemeClr>
                  </a:solidFill>
                  <a:latin typeface="Myriad Pro Cond" pitchFamily="34" charset="0"/>
                </a:rPr>
                <a:t>… special thanks to</a:t>
              </a:r>
            </a:p>
            <a:p>
              <a:pPr eaLnBrk="1" hangingPunct="1"/>
              <a:r>
                <a:rPr lang="en-US" sz="1400" dirty="0" smtClean="0">
                  <a:solidFill>
                    <a:schemeClr val="tx1">
                      <a:lumMod val="65000"/>
                      <a:lumOff val="35000"/>
                    </a:schemeClr>
                  </a:solidFill>
                  <a:latin typeface="Myriad Pro Cond" pitchFamily="34" charset="0"/>
                </a:rPr>
                <a:t>Summary + acknowledgements + questions</a:t>
              </a:r>
            </a:p>
          </p:txBody>
        </p:sp>
      </p:grpSp>
      <p:grpSp>
        <p:nvGrpSpPr>
          <p:cNvPr id="7" name="Group 6"/>
          <p:cNvGrpSpPr/>
          <p:nvPr/>
        </p:nvGrpSpPr>
        <p:grpSpPr>
          <a:xfrm>
            <a:off x="18059400" y="1285488"/>
            <a:ext cx="9829800" cy="4200912"/>
            <a:chOff x="18059400" y="1285488"/>
            <a:chExt cx="9829800" cy="4200912"/>
          </a:xfrm>
        </p:grpSpPr>
        <p:pic>
          <p:nvPicPr>
            <p:cNvPr id="77" name="Picture 4" descr="X:\ppt pic\meat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9814" y="2770436"/>
              <a:ext cx="20081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3" descr="X:\ppt pic\meat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0" y="2770434"/>
              <a:ext cx="18415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6" descr="X:\ppt pic\meat 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5050" y="2779959"/>
              <a:ext cx="1797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 descr="X:\ppt pic\meat 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9400" y="2794248"/>
              <a:ext cx="1828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 descr="X:\ppt pic\meat 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1488" y="2779961"/>
              <a:ext cx="1878012"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p:cNvSpPr/>
            <p:nvPr/>
          </p:nvSpPr>
          <p:spPr>
            <a:xfrm>
              <a:off x="18211799" y="1841746"/>
              <a:ext cx="9677401" cy="92868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cs typeface="Arial" charset="0"/>
              </a:endParaRPr>
            </a:p>
          </p:txBody>
        </p:sp>
        <p:sp>
          <p:nvSpPr>
            <p:cNvPr id="84" name="Rectangle 83"/>
            <p:cNvSpPr/>
            <p:nvPr/>
          </p:nvSpPr>
          <p:spPr>
            <a:xfrm>
              <a:off x="18059400" y="3991221"/>
              <a:ext cx="96774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cs typeface="Arial"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64053" y="1285488"/>
              <a:ext cx="3068094"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32147" y="1285488"/>
              <a:ext cx="3056469"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0" y="1285488"/>
              <a:ext cx="3088641" cy="1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88000" y="3977640"/>
              <a:ext cx="2263140" cy="150876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79280" y="3977640"/>
              <a:ext cx="3017520" cy="1508760"/>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59985" y="3977640"/>
              <a:ext cx="2272015" cy="1508760"/>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51140" y="3977640"/>
              <a:ext cx="2260315" cy="1508760"/>
            </a:xfrm>
            <a:prstGeom prst="rect">
              <a:avLst/>
            </a:prstGeom>
          </p:spPr>
        </p:pic>
      </p:grpSp>
      <p:sp>
        <p:nvSpPr>
          <p:cNvPr id="9" name="Rectangle 8"/>
          <p:cNvSpPr/>
          <p:nvPr/>
        </p:nvSpPr>
        <p:spPr>
          <a:xfrm>
            <a:off x="18222976" y="1245187"/>
            <a:ext cx="9296401" cy="1549061"/>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8223199" y="2784751"/>
            <a:ext cx="9296401" cy="1192889"/>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8211799" y="3977640"/>
            <a:ext cx="9296401" cy="1549364"/>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5"/>
          <p:cNvSpPr txBox="1">
            <a:spLocks noChangeArrowheads="1"/>
          </p:cNvSpPr>
          <p:nvPr/>
        </p:nvSpPr>
        <p:spPr bwMode="auto">
          <a:xfrm>
            <a:off x="19615628" y="1643628"/>
            <a:ext cx="236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smtClean="0">
                <a:solidFill>
                  <a:schemeClr val="bg1"/>
                </a:solidFill>
                <a:latin typeface="Myriad Pro Cond" pitchFamily="34" charset="0"/>
              </a:rPr>
              <a:t>ART</a:t>
            </a:r>
            <a:endParaRPr lang="en-US" sz="4000" dirty="0">
              <a:solidFill>
                <a:schemeClr val="bg1"/>
              </a:solidFill>
              <a:latin typeface="Myriad Pro Cond" pitchFamily="34" charset="0"/>
            </a:endParaRPr>
          </a:p>
        </p:txBody>
      </p:sp>
      <p:sp>
        <p:nvSpPr>
          <p:cNvPr id="69" name="TextBox 5"/>
          <p:cNvSpPr txBox="1">
            <a:spLocks noChangeArrowheads="1"/>
          </p:cNvSpPr>
          <p:nvPr/>
        </p:nvSpPr>
        <p:spPr bwMode="auto">
          <a:xfrm>
            <a:off x="20796728" y="2959541"/>
            <a:ext cx="28913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smtClean="0">
                <a:solidFill>
                  <a:schemeClr val="bg1"/>
                </a:solidFill>
                <a:latin typeface="Myriad Pro Cond" pitchFamily="34" charset="0"/>
              </a:rPr>
              <a:t>NEIGHBORHOOD</a:t>
            </a:r>
            <a:endParaRPr lang="en-US" sz="4000" dirty="0">
              <a:solidFill>
                <a:schemeClr val="bg1"/>
              </a:solidFill>
              <a:latin typeface="Myriad Pro Cond" pitchFamily="34" charset="0"/>
            </a:endParaRPr>
          </a:p>
        </p:txBody>
      </p:sp>
      <p:sp>
        <p:nvSpPr>
          <p:cNvPr id="70" name="TextBox 5"/>
          <p:cNvSpPr txBox="1">
            <a:spLocks noChangeArrowheads="1"/>
          </p:cNvSpPr>
          <p:nvPr/>
        </p:nvSpPr>
        <p:spPr bwMode="auto">
          <a:xfrm>
            <a:off x="23688040" y="4283120"/>
            <a:ext cx="28913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smtClean="0">
                <a:solidFill>
                  <a:schemeClr val="bg1"/>
                </a:solidFill>
                <a:latin typeface="Myriad Pro Cond" pitchFamily="34" charset="0"/>
              </a:rPr>
              <a:t>PEOPLE</a:t>
            </a:r>
            <a:endParaRPr lang="en-US" sz="4000" dirty="0">
              <a:solidFill>
                <a:schemeClr val="bg1"/>
              </a:solidFill>
              <a:latin typeface="Myriad Pro Cond" pitchFamily="34" charset="0"/>
            </a:endParaRPr>
          </a:p>
        </p:txBody>
      </p:sp>
      <p:sp>
        <p:nvSpPr>
          <p:cNvPr id="53" name="TextBox 5"/>
          <p:cNvSpPr txBox="1">
            <a:spLocks noChangeArrowheads="1"/>
          </p:cNvSpPr>
          <p:nvPr/>
        </p:nvSpPr>
        <p:spPr bwMode="auto">
          <a:xfrm>
            <a:off x="12344400" y="3144877"/>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dirty="0" smtClean="0">
                <a:solidFill>
                  <a:srgbClr val="05C0D9"/>
                </a:solidFill>
                <a:latin typeface="Myriad Pro Cond" pitchFamily="34" charset="0"/>
              </a:rPr>
              <a:t>engaging</a:t>
            </a:r>
            <a:endParaRPr lang="en-US" sz="4000" dirty="0">
              <a:solidFill>
                <a:srgbClr val="05C0D9"/>
              </a:solidFill>
              <a:latin typeface="Myriad Pro Cond" pitchFamily="34" charset="0"/>
            </a:endParaRPr>
          </a:p>
        </p:txBody>
      </p:sp>
      <p:sp>
        <p:nvSpPr>
          <p:cNvPr id="71" name="TextBox 5"/>
          <p:cNvSpPr txBox="1"/>
          <p:nvPr/>
        </p:nvSpPr>
        <p:spPr>
          <a:xfrm>
            <a:off x="9867900" y="3145824"/>
            <a:ext cx="7772399" cy="461665"/>
          </a:xfrm>
          <a:prstGeom prst="rect">
            <a:avLst/>
          </a:prstGeom>
          <a:noFill/>
        </p:spPr>
        <p:txBody>
          <a:bodyPr wrap="square">
            <a:spAutoFit/>
          </a:bodyPr>
          <a:lstStyle/>
          <a:p>
            <a:pPr algn="ctr" fontAlgn="auto">
              <a:spcBef>
                <a:spcPts val="0"/>
              </a:spcBef>
              <a:spcAft>
                <a:spcPts val="0"/>
              </a:spcAft>
              <a:defRPr/>
            </a:pPr>
            <a:r>
              <a:rPr lang="en-US" sz="2400" dirty="0" smtClean="0">
                <a:solidFill>
                  <a:schemeClr val="bg1"/>
                </a:solidFill>
                <a:latin typeface="Myriad Pro Cond" pitchFamily="34" charset="0"/>
              </a:rPr>
              <a:t>Lighting Depth</a:t>
            </a:r>
            <a:endParaRPr lang="en-US" sz="2400" dirty="0">
              <a:solidFill>
                <a:schemeClr val="bg1"/>
              </a:solidFill>
              <a:latin typeface="Myriad Pro Cond" pitchFamily="34" charset="0"/>
            </a:endParaRPr>
          </a:p>
        </p:txBody>
      </p:sp>
    </p:spTree>
    <p:extLst>
      <p:ext uri="{BB962C8B-B14F-4D97-AF65-F5344CB8AC3E}">
        <p14:creationId xmlns:p14="http://schemas.microsoft.com/office/powerpoint/2010/main" val="17197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left)">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500"/>
                                        <p:tgtEl>
                                          <p:spTgt spid="7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left)">
                                      <p:cBhvr>
                                        <p:cTn id="30" dur="500"/>
                                        <p:tgtEl>
                                          <p:spTgt spid="67"/>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6" grpId="0" animBg="1"/>
      <p:bldP spid="67" grpId="0" animBg="1"/>
      <p:bldP spid="68" grpId="0"/>
      <p:bldP spid="69" grpId="0"/>
      <p:bldP spid="70" grpId="0"/>
      <p:bldP spid="53"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1255</TotalTime>
  <Words>3587</Words>
  <Application>Microsoft Office PowerPoint</Application>
  <PresentationFormat>Custom</PresentationFormat>
  <Paragraphs>1200</Paragraphs>
  <Slides>31</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Myriad Pro Cond</vt:lpstr>
      <vt:lpstr>Times New Roman</vt:lpstr>
      <vt:lpstr>Myriad Pro</vt:lpstr>
      <vt:lpstr>Calibri</vt:lpstr>
      <vt:lpstr>SimSun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Pennsylvania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Liu</dc:creator>
  <cp:lastModifiedBy>Chang Liu</cp:lastModifiedBy>
  <cp:revision>169</cp:revision>
  <dcterms:created xsi:type="dcterms:W3CDTF">2013-04-08T19:45:42Z</dcterms:created>
  <dcterms:modified xsi:type="dcterms:W3CDTF">2013-04-26T16:38:12Z</dcterms:modified>
</cp:coreProperties>
</file>